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337" r:id="rId3"/>
    <p:sldId id="300" r:id="rId4"/>
    <p:sldId id="296" r:id="rId5"/>
    <p:sldId id="293" r:id="rId6"/>
    <p:sldId id="301" r:id="rId7"/>
    <p:sldId id="302" r:id="rId8"/>
    <p:sldId id="294" r:id="rId9"/>
    <p:sldId id="298" r:id="rId10"/>
    <p:sldId id="295" r:id="rId11"/>
    <p:sldId id="297" r:id="rId12"/>
    <p:sldId id="299" r:id="rId13"/>
    <p:sldId id="304" r:id="rId14"/>
    <p:sldId id="305" r:id="rId15"/>
    <p:sldId id="306" r:id="rId16"/>
    <p:sldId id="307" r:id="rId17"/>
    <p:sldId id="308" r:id="rId18"/>
    <p:sldId id="309" r:id="rId19"/>
    <p:sldId id="311" r:id="rId20"/>
    <p:sldId id="310" r:id="rId21"/>
    <p:sldId id="303" r:id="rId22"/>
    <p:sldId id="315" r:id="rId23"/>
    <p:sldId id="316" r:id="rId24"/>
    <p:sldId id="317" r:id="rId25"/>
    <p:sldId id="318" r:id="rId26"/>
    <p:sldId id="319" r:id="rId27"/>
    <p:sldId id="340" r:id="rId28"/>
    <p:sldId id="321" r:id="rId29"/>
    <p:sldId id="327" r:id="rId30"/>
    <p:sldId id="328" r:id="rId31"/>
    <p:sldId id="329" r:id="rId32"/>
    <p:sldId id="330" r:id="rId33"/>
    <p:sldId id="331" r:id="rId34"/>
    <p:sldId id="332" r:id="rId35"/>
    <p:sldId id="338" r:id="rId36"/>
    <p:sldId id="313" r:id="rId37"/>
    <p:sldId id="314" r:id="rId38"/>
    <p:sldId id="339" r:id="rId3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E3B"/>
    <a:srgbClr val="384045"/>
    <a:srgbClr val="1A2342"/>
    <a:srgbClr val="141E3F"/>
    <a:srgbClr val="1121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8367" autoAdjust="0"/>
  </p:normalViewPr>
  <p:slideViewPr>
    <p:cSldViewPr snapToGrid="0" showGuides="1">
      <p:cViewPr varScale="1">
        <p:scale>
          <a:sx n="92" d="100"/>
          <a:sy n="92" d="100"/>
        </p:scale>
        <p:origin x="-1408" y="-112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70651"/>
            <a:ext cx="3086100" cy="365125"/>
          </a:xfrm>
        </p:spPr>
        <p:txBody>
          <a:bodyPr/>
          <a:lstStyle/>
          <a:p>
            <a:endParaRPr lang="de-AT"/>
          </a:p>
        </p:txBody>
      </p:sp>
      <p:sp>
        <p:nvSpPr>
          <p:cNvPr id="7" name="Rechteck 6"/>
          <p:cNvSpPr/>
          <p:nvPr userDrawn="1"/>
        </p:nvSpPr>
        <p:spPr>
          <a:xfrm>
            <a:off x="0" y="6425232"/>
            <a:ext cx="9148016" cy="432768"/>
          </a:xfrm>
          <a:prstGeom prst="rect">
            <a:avLst/>
          </a:prstGeom>
          <a:solidFill>
            <a:srgbClr val="001E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1" y="0"/>
            <a:ext cx="9148016" cy="885825"/>
          </a:xfrm>
          <a:prstGeom prst="rect">
            <a:avLst/>
          </a:prstGeom>
          <a:solidFill>
            <a:srgbClr val="001E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Bild 3" descr="Uni_Logo_4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" y="1"/>
            <a:ext cx="882373" cy="1758865"/>
          </a:xfrm>
          <a:prstGeom prst="rect">
            <a:avLst/>
          </a:prstGeom>
        </p:spPr>
      </p:pic>
      <p:pic>
        <p:nvPicPr>
          <p:cNvPr id="10" name="Bild 5" descr="Siegel Angelika neu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7" y="-3810"/>
            <a:ext cx="866052" cy="870585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214853" y="6444282"/>
            <a:ext cx="3191922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smtClean="0">
                <a:solidFill>
                  <a:schemeClr val="bg1">
                    <a:lumMod val="85000"/>
                  </a:schemeClr>
                </a:solidFill>
                <a:latin typeface="Times"/>
                <a:cs typeface="Times"/>
              </a:rPr>
              <a:t>Christian Kraler,  christian.kraler@uibk.ac.at</a:t>
            </a:r>
          </a:p>
          <a:p>
            <a:r>
              <a:rPr lang="de-DE" sz="1000" dirty="0" smtClean="0">
                <a:solidFill>
                  <a:schemeClr val="bg1">
                    <a:lumMod val="85000"/>
                  </a:schemeClr>
                </a:solidFill>
                <a:latin typeface="Times"/>
                <a:cs typeface="Times"/>
              </a:rPr>
              <a:t>Universität Innsbruck,  School </a:t>
            </a:r>
            <a:r>
              <a:rPr lang="de-DE" sz="1000" dirty="0" err="1" smtClean="0">
                <a:solidFill>
                  <a:schemeClr val="bg1">
                    <a:lumMod val="85000"/>
                  </a:schemeClr>
                </a:solidFill>
                <a:latin typeface="Times"/>
                <a:cs typeface="Times"/>
              </a:rPr>
              <a:t>of</a:t>
            </a:r>
            <a:r>
              <a:rPr lang="de-DE" sz="1000" dirty="0" smtClean="0">
                <a:solidFill>
                  <a:schemeClr val="bg1">
                    <a:lumMod val="85000"/>
                  </a:schemeClr>
                </a:solidFill>
                <a:latin typeface="Times"/>
                <a:cs typeface="Times"/>
              </a:rPr>
              <a:t> Education</a:t>
            </a:r>
          </a:p>
        </p:txBody>
      </p:sp>
      <p:sp>
        <p:nvSpPr>
          <p:cNvPr id="12" name="Textfeld 11"/>
          <p:cNvSpPr txBox="1"/>
          <p:nvPr userDrawn="1"/>
        </p:nvSpPr>
        <p:spPr>
          <a:xfrm>
            <a:off x="5969000" y="6444282"/>
            <a:ext cx="2976022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smtClean="0">
                <a:solidFill>
                  <a:srgbClr val="D9D9D9"/>
                </a:solidFill>
                <a:latin typeface="Times"/>
                <a:cs typeface="Times"/>
              </a:rPr>
              <a:t>Angelika Jung,  angelika.jung@visbild.com</a:t>
            </a:r>
          </a:p>
          <a:p>
            <a:pPr algn="r"/>
            <a:r>
              <a:rPr lang="de-DE" sz="1000" dirty="0" smtClean="0">
                <a:solidFill>
                  <a:srgbClr val="D9D9D9"/>
                </a:solidFill>
                <a:latin typeface="Times"/>
                <a:cs typeface="Times"/>
              </a:rPr>
              <a:t>Institut für Visuelle Bildung,  www.visbild.com</a:t>
            </a:r>
          </a:p>
        </p:txBody>
      </p:sp>
    </p:spTree>
    <p:extLst>
      <p:ext uri="{BB962C8B-B14F-4D97-AF65-F5344CB8AC3E}">
        <p14:creationId xmlns:p14="http://schemas.microsoft.com/office/powerpoint/2010/main" val="3938503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EA3C-1F02-459F-B9FB-52D82DD64954}" type="datetimeFigureOut">
              <a:rPr lang="de-AT" smtClean="0"/>
              <a:t>25.01.17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B27F-0110-4C77-A03A-C28D5621DEB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07728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EA3C-1F02-459F-B9FB-52D82DD64954}" type="datetimeFigureOut">
              <a:rPr lang="de-AT" smtClean="0"/>
              <a:t>25.01.17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B27F-0110-4C77-A03A-C28D5621DEB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09053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EA3C-1F02-459F-B9FB-52D82DD64954}" type="datetimeFigureOut">
              <a:rPr lang="de-AT" smtClean="0"/>
              <a:t>25.01.17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B27F-0110-4C77-A03A-C28D5621DEB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08165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70651"/>
            <a:ext cx="3086100" cy="365125"/>
          </a:xfrm>
        </p:spPr>
        <p:txBody>
          <a:bodyPr/>
          <a:lstStyle/>
          <a:p>
            <a:endParaRPr lang="de-AT"/>
          </a:p>
        </p:txBody>
      </p:sp>
      <p:sp>
        <p:nvSpPr>
          <p:cNvPr id="14" name="Rechteck 13"/>
          <p:cNvSpPr/>
          <p:nvPr userDrawn="1"/>
        </p:nvSpPr>
        <p:spPr>
          <a:xfrm>
            <a:off x="0" y="6425232"/>
            <a:ext cx="9148016" cy="432768"/>
          </a:xfrm>
          <a:prstGeom prst="rect">
            <a:avLst/>
          </a:prstGeom>
          <a:solidFill>
            <a:srgbClr val="001E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 userDrawn="1"/>
        </p:nvSpPr>
        <p:spPr>
          <a:xfrm>
            <a:off x="1" y="0"/>
            <a:ext cx="9148016" cy="885825"/>
          </a:xfrm>
          <a:prstGeom prst="rect">
            <a:avLst/>
          </a:prstGeom>
          <a:solidFill>
            <a:srgbClr val="001E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Bild 3" descr="Uni_Logo_4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" y="1"/>
            <a:ext cx="882373" cy="1758865"/>
          </a:xfrm>
          <a:prstGeom prst="rect">
            <a:avLst/>
          </a:prstGeom>
        </p:spPr>
      </p:pic>
      <p:pic>
        <p:nvPicPr>
          <p:cNvPr id="17" name="Bild 5" descr="Siegel Angelika neu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7" y="-3810"/>
            <a:ext cx="866052" cy="870585"/>
          </a:xfrm>
          <a:prstGeom prst="rect">
            <a:avLst/>
          </a:prstGeom>
        </p:spPr>
      </p:pic>
      <p:sp>
        <p:nvSpPr>
          <p:cNvPr id="18" name="Textfeld 17"/>
          <p:cNvSpPr txBox="1"/>
          <p:nvPr userDrawn="1"/>
        </p:nvSpPr>
        <p:spPr>
          <a:xfrm>
            <a:off x="214853" y="6444282"/>
            <a:ext cx="3191922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smtClean="0">
                <a:solidFill>
                  <a:schemeClr val="bg1">
                    <a:lumMod val="85000"/>
                  </a:schemeClr>
                </a:solidFill>
                <a:latin typeface="Times"/>
                <a:cs typeface="Times"/>
              </a:rPr>
              <a:t>Christian Kraler,  christian.kraler@uibk.ac.at</a:t>
            </a:r>
          </a:p>
          <a:p>
            <a:r>
              <a:rPr lang="de-DE" sz="1000" dirty="0" smtClean="0">
                <a:solidFill>
                  <a:schemeClr val="bg1">
                    <a:lumMod val="85000"/>
                  </a:schemeClr>
                </a:solidFill>
                <a:latin typeface="Times"/>
                <a:cs typeface="Times"/>
              </a:rPr>
              <a:t>Universität Innsbruck,  School </a:t>
            </a:r>
            <a:r>
              <a:rPr lang="de-DE" sz="1000" dirty="0" err="1" smtClean="0">
                <a:solidFill>
                  <a:schemeClr val="bg1">
                    <a:lumMod val="85000"/>
                  </a:schemeClr>
                </a:solidFill>
                <a:latin typeface="Times"/>
                <a:cs typeface="Times"/>
              </a:rPr>
              <a:t>of</a:t>
            </a:r>
            <a:r>
              <a:rPr lang="de-DE" sz="1000" dirty="0" smtClean="0">
                <a:solidFill>
                  <a:schemeClr val="bg1">
                    <a:lumMod val="85000"/>
                  </a:schemeClr>
                </a:solidFill>
                <a:latin typeface="Times"/>
                <a:cs typeface="Times"/>
              </a:rPr>
              <a:t> Education</a:t>
            </a:r>
          </a:p>
        </p:txBody>
      </p:sp>
      <p:sp>
        <p:nvSpPr>
          <p:cNvPr id="19" name="Textfeld 18"/>
          <p:cNvSpPr txBox="1"/>
          <p:nvPr userDrawn="1"/>
        </p:nvSpPr>
        <p:spPr>
          <a:xfrm>
            <a:off x="5969000" y="6444282"/>
            <a:ext cx="2976022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smtClean="0">
                <a:solidFill>
                  <a:srgbClr val="D9D9D9"/>
                </a:solidFill>
                <a:latin typeface="Times"/>
                <a:cs typeface="Times"/>
              </a:rPr>
              <a:t>Angelika Jung,  angelika.jung@visbild.com</a:t>
            </a:r>
          </a:p>
          <a:p>
            <a:pPr algn="r"/>
            <a:r>
              <a:rPr lang="de-DE" sz="1000" dirty="0" smtClean="0">
                <a:solidFill>
                  <a:srgbClr val="D9D9D9"/>
                </a:solidFill>
                <a:latin typeface="Times"/>
                <a:cs typeface="Times"/>
              </a:rPr>
              <a:t>Institut für Visuelle Bildung,  www.visbild.com</a:t>
            </a:r>
          </a:p>
        </p:txBody>
      </p:sp>
    </p:spTree>
    <p:extLst>
      <p:ext uri="{BB962C8B-B14F-4D97-AF65-F5344CB8AC3E}">
        <p14:creationId xmlns:p14="http://schemas.microsoft.com/office/powerpoint/2010/main" val="3376867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EA3C-1F02-459F-B9FB-52D82DD64954}" type="datetimeFigureOut">
              <a:rPr lang="de-AT" smtClean="0"/>
              <a:t>25.01.17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B27F-0110-4C77-A03A-C28D5621DEB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81962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EA3C-1F02-459F-B9FB-52D82DD64954}" type="datetimeFigureOut">
              <a:rPr lang="de-AT" smtClean="0"/>
              <a:t>25.01.17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B27F-0110-4C77-A03A-C28D5621DEB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19207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EA3C-1F02-459F-B9FB-52D82DD64954}" type="datetimeFigureOut">
              <a:rPr lang="de-AT" smtClean="0"/>
              <a:t>25.01.17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B27F-0110-4C77-A03A-C28D5621DEB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66974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EA3C-1F02-459F-B9FB-52D82DD64954}" type="datetimeFigureOut">
              <a:rPr lang="de-AT" smtClean="0"/>
              <a:t>25.01.17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B27F-0110-4C77-A03A-C28D5621DEB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7659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EA3C-1F02-459F-B9FB-52D82DD64954}" type="datetimeFigureOut">
              <a:rPr lang="de-AT" smtClean="0"/>
              <a:t>25.01.17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B27F-0110-4C77-A03A-C28D5621DEB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77428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EA3C-1F02-459F-B9FB-52D82DD64954}" type="datetimeFigureOut">
              <a:rPr lang="de-AT" smtClean="0"/>
              <a:t>25.01.17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B27F-0110-4C77-A03A-C28D5621DEB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84203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EA3C-1F02-459F-B9FB-52D82DD64954}" type="datetimeFigureOut">
              <a:rPr lang="de-AT" smtClean="0"/>
              <a:t>25.01.17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B27F-0110-4C77-A03A-C28D5621DEB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35574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4EA3C-1F02-459F-B9FB-52D82DD64954}" type="datetimeFigureOut">
              <a:rPr lang="de-AT" smtClean="0"/>
              <a:t>25.01.17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4B27F-0110-4C77-A03A-C28D5621DEB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5832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emf"/><Relationship Id="rId3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0" y="270691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600" dirty="0" smtClean="0">
                <a:solidFill>
                  <a:schemeClr val="bg2">
                    <a:lumMod val="25000"/>
                  </a:schemeClr>
                </a:solidFill>
                <a:latin typeface="Times"/>
                <a:cs typeface="Times"/>
              </a:rPr>
              <a:t>Bilder bilden – </a:t>
            </a:r>
            <a:endParaRPr lang="de-AT" sz="3600" dirty="0">
              <a:solidFill>
                <a:schemeClr val="bg2">
                  <a:lumMod val="25000"/>
                </a:schemeClr>
              </a:solidFill>
              <a:latin typeface="Times"/>
              <a:cs typeface="Times"/>
            </a:endParaRPr>
          </a:p>
          <a:p>
            <a:pPr algn="ctr"/>
            <a:r>
              <a:rPr lang="de-AT" sz="3600" dirty="0" smtClean="0">
                <a:solidFill>
                  <a:schemeClr val="bg2">
                    <a:lumMod val="25000"/>
                  </a:schemeClr>
                </a:solidFill>
                <a:latin typeface="Times"/>
                <a:cs typeface="Times"/>
              </a:rPr>
              <a:t>Bilder lesen als elementare Kulturtechnik</a:t>
            </a:r>
            <a:endParaRPr lang="de-AT" sz="3600" dirty="0">
              <a:solidFill>
                <a:schemeClr val="bg2">
                  <a:lumMod val="25000"/>
                </a:schemeClr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011135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ildergebnis für bild zeitu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031" y="1891440"/>
            <a:ext cx="2304504" cy="3075119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1095375" y="2741219"/>
            <a:ext cx="303961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AT" sz="2400" dirty="0" smtClean="0"/>
              <a:t>Reproduzierbarkeit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AT" sz="2400" dirty="0" err="1" smtClean="0"/>
              <a:t>Multimedialisierung</a:t>
            </a:r>
            <a:endParaRPr lang="de-AT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AT" sz="2400" dirty="0" smtClean="0"/>
              <a:t>Omnipräsenz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AT" sz="2400" dirty="0" smtClean="0"/>
              <a:t>Emotionalisierung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AT" sz="2400" dirty="0" smtClean="0"/>
              <a:t>„Interkulturalität“</a:t>
            </a:r>
            <a:endParaRPr lang="de-AT" sz="2400" dirty="0"/>
          </a:p>
        </p:txBody>
      </p:sp>
      <p:sp>
        <p:nvSpPr>
          <p:cNvPr id="11" name="Textfeld 10"/>
          <p:cNvSpPr txBox="1"/>
          <p:nvPr/>
        </p:nvSpPr>
        <p:spPr>
          <a:xfrm>
            <a:off x="1061180" y="1891440"/>
            <a:ext cx="3016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 smtClean="0"/>
              <a:t>Herausforderungen</a:t>
            </a:r>
            <a:endParaRPr lang="de-AT" sz="2800" dirty="0"/>
          </a:p>
        </p:txBody>
      </p:sp>
      <p:sp>
        <p:nvSpPr>
          <p:cNvPr id="12" name="Textfeld 11"/>
          <p:cNvSpPr txBox="1"/>
          <p:nvPr/>
        </p:nvSpPr>
        <p:spPr>
          <a:xfrm>
            <a:off x="2381721" y="5441485"/>
            <a:ext cx="4380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 smtClean="0"/>
              <a:t>… im postfaktischen Zeitalter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829892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436" y="3203773"/>
            <a:ext cx="2319128" cy="235426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678" y="2568674"/>
            <a:ext cx="1786771" cy="297795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3551" y="2773969"/>
            <a:ext cx="1969087" cy="278407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163678" y="1419225"/>
            <a:ext cx="4865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smtClean="0"/>
              <a:t>… mediale Rezeption und Metaphorik</a:t>
            </a:r>
            <a:endParaRPr lang="de-AT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1261669" y="5567565"/>
            <a:ext cx="1495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- </a:t>
            </a:r>
            <a:r>
              <a:rPr lang="de-AT" dirty="0" err="1" smtClean="0"/>
              <a:t>populärwiss</a:t>
            </a:r>
            <a:r>
              <a:rPr lang="de-AT" dirty="0" smtClean="0"/>
              <a:t>.</a:t>
            </a:r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6448425" y="5590306"/>
            <a:ext cx="1414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- intellektuell</a:t>
            </a:r>
            <a:endParaRPr lang="de-AT" dirty="0"/>
          </a:p>
        </p:txBody>
      </p:sp>
      <p:sp>
        <p:nvSpPr>
          <p:cNvPr id="8" name="Textfeld 7"/>
          <p:cNvSpPr txBox="1"/>
          <p:nvPr/>
        </p:nvSpPr>
        <p:spPr>
          <a:xfrm>
            <a:off x="3876675" y="5613047"/>
            <a:ext cx="1382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- musikalisch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13890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/>
        </p:nvGrpSpPr>
        <p:grpSpPr>
          <a:xfrm>
            <a:off x="447776" y="2711201"/>
            <a:ext cx="2074542" cy="3438903"/>
            <a:chOff x="924026" y="1863476"/>
            <a:chExt cx="2074542" cy="3438903"/>
          </a:xfrm>
        </p:grpSpPr>
        <p:sp>
          <p:nvSpPr>
            <p:cNvPr id="3" name="Rechteck 2"/>
            <p:cNvSpPr/>
            <p:nvPr/>
          </p:nvSpPr>
          <p:spPr>
            <a:xfrm>
              <a:off x="924026" y="4656048"/>
              <a:ext cx="207454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AT" dirty="0" smtClean="0"/>
                <a:t>Volume </a:t>
              </a:r>
              <a:r>
                <a:rPr lang="de-AT" dirty="0"/>
                <a:t>1, </a:t>
              </a:r>
              <a:r>
                <a:rPr lang="de-AT" dirty="0" smtClean="0"/>
                <a:t>1986   bis</a:t>
              </a:r>
            </a:p>
            <a:p>
              <a:r>
                <a:rPr lang="de-AT" dirty="0" smtClean="0"/>
                <a:t>Volume </a:t>
              </a:r>
              <a:r>
                <a:rPr lang="de-AT" dirty="0"/>
                <a:t>31, 2016  </a:t>
              </a:r>
            </a:p>
          </p:txBody>
        </p:sp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4026" y="1863476"/>
              <a:ext cx="1962651" cy="2792572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</p:grp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9048" y="3737945"/>
            <a:ext cx="1717277" cy="228970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5041" y="3347699"/>
            <a:ext cx="3928918" cy="267994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123801" y="1016636"/>
            <a:ext cx="4919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 smtClean="0"/>
              <a:t>Wissenschaftliche Rezeption</a:t>
            </a:r>
            <a:endParaRPr lang="de-AT" sz="3200" dirty="0"/>
          </a:p>
        </p:txBody>
      </p:sp>
      <p:sp>
        <p:nvSpPr>
          <p:cNvPr id="9" name="Textfeld 8"/>
          <p:cNvSpPr txBox="1"/>
          <p:nvPr/>
        </p:nvSpPr>
        <p:spPr>
          <a:xfrm>
            <a:off x="3171825" y="2012890"/>
            <a:ext cx="45679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dirty="0" smtClean="0"/>
              <a:t>1970er:   Cultural Studies</a:t>
            </a:r>
          </a:p>
          <a:p>
            <a:r>
              <a:rPr lang="de-AT" sz="2000" dirty="0" smtClean="0"/>
              <a:t>1990er:   Visual </a:t>
            </a:r>
            <a:r>
              <a:rPr lang="de-AT" sz="2000" dirty="0" err="1" smtClean="0"/>
              <a:t>culture</a:t>
            </a:r>
            <a:endParaRPr lang="de-AT" sz="2000" dirty="0" smtClean="0"/>
          </a:p>
          <a:p>
            <a:r>
              <a:rPr lang="de-AT" sz="2000" dirty="0" smtClean="0"/>
              <a:t>1995-98: </a:t>
            </a:r>
            <a:r>
              <a:rPr lang="de-AT" sz="2000" dirty="0" err="1" smtClean="0"/>
              <a:t>pictorial</a:t>
            </a:r>
            <a:r>
              <a:rPr lang="de-AT" sz="2000" dirty="0" smtClean="0"/>
              <a:t> turn   </a:t>
            </a:r>
            <a:r>
              <a:rPr lang="de-AT" sz="2000" dirty="0" smtClean="0">
                <a:sym typeface="Wingdings" panose="05000000000000000000" pitchFamily="2" charset="2"/>
              </a:rPr>
              <a:t>   Visual Studies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384651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209675" y="1276350"/>
            <a:ext cx="56148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smtClean="0"/>
              <a:t>Frage der </a:t>
            </a:r>
            <a:r>
              <a:rPr lang="de-AT" sz="2400" dirty="0" err="1" smtClean="0"/>
              <a:t>Literalität</a:t>
            </a:r>
            <a:r>
              <a:rPr lang="de-AT" sz="2400" dirty="0" smtClean="0"/>
              <a:t> &amp; Bildung:</a:t>
            </a:r>
          </a:p>
          <a:p>
            <a:r>
              <a:rPr lang="de-AT" sz="2400" dirty="0" smtClean="0"/>
              <a:t>		</a:t>
            </a:r>
            <a:r>
              <a:rPr lang="de-AT" sz="2400" i="1" dirty="0" smtClean="0"/>
              <a:t>„Bilder bilden – Bilder lesen“</a:t>
            </a:r>
            <a:endParaRPr lang="de-AT" sz="2400" i="1" dirty="0"/>
          </a:p>
        </p:txBody>
      </p:sp>
      <p:sp>
        <p:nvSpPr>
          <p:cNvPr id="3" name="Textfeld 2"/>
          <p:cNvSpPr txBox="1"/>
          <p:nvPr/>
        </p:nvSpPr>
        <p:spPr>
          <a:xfrm>
            <a:off x="351850" y="2390775"/>
            <a:ext cx="879215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smtClean="0"/>
              <a:t>Bildung</a:t>
            </a:r>
            <a:r>
              <a:rPr lang="de-AT" dirty="0" smtClean="0"/>
              <a:t>:</a:t>
            </a:r>
          </a:p>
          <a:p>
            <a:r>
              <a:rPr lang="de-AT" i="1" dirty="0" smtClean="0"/>
              <a:t>Antike</a:t>
            </a:r>
            <a:r>
              <a:rPr lang="de-AT" dirty="0" smtClean="0"/>
              <a:t>: </a:t>
            </a:r>
            <a:r>
              <a:rPr lang="el-GR" dirty="0" smtClean="0"/>
              <a:t>παιδεία </a:t>
            </a:r>
            <a:r>
              <a:rPr lang="de-AT" dirty="0" smtClean="0"/>
              <a:t>(</a:t>
            </a:r>
            <a:r>
              <a:rPr lang="de-AT" dirty="0" err="1" smtClean="0"/>
              <a:t>paideia</a:t>
            </a:r>
            <a:r>
              <a:rPr lang="de-AT" dirty="0"/>
              <a:t>), intellektuelle und ethische Erziehung und Bildung als </a:t>
            </a:r>
            <a:r>
              <a:rPr lang="de-AT" dirty="0" smtClean="0"/>
              <a:t>Vorgang</a:t>
            </a:r>
          </a:p>
          <a:p>
            <a:r>
              <a:rPr lang="de-AT" dirty="0" smtClean="0"/>
              <a:t>             und </a:t>
            </a:r>
            <a:r>
              <a:rPr lang="de-AT" dirty="0"/>
              <a:t>Bildung als Besitz und Ergebnis des </a:t>
            </a:r>
            <a:r>
              <a:rPr lang="de-AT" dirty="0" smtClean="0"/>
              <a:t>Erziehungsprozesses</a:t>
            </a:r>
          </a:p>
          <a:p>
            <a:r>
              <a:rPr lang="de-AT" i="1" dirty="0"/>
              <a:t>Mittelalter</a:t>
            </a:r>
            <a:r>
              <a:rPr lang="de-AT" dirty="0"/>
              <a:t>:  Begriffsschöpfung </a:t>
            </a:r>
            <a:r>
              <a:rPr lang="de-AT" i="1" dirty="0"/>
              <a:t>Meister Eckharts </a:t>
            </a:r>
            <a:r>
              <a:rPr lang="de-AT" dirty="0" smtClean="0"/>
              <a:t>(Imago-</a:t>
            </a:r>
            <a:r>
              <a:rPr lang="de-AT" dirty="0" err="1" smtClean="0"/>
              <a:t>Dei</a:t>
            </a:r>
            <a:r>
              <a:rPr lang="de-AT" dirty="0" smtClean="0"/>
              <a:t>-Lehre), </a:t>
            </a:r>
            <a:r>
              <a:rPr lang="de-AT" dirty="0"/>
              <a:t>gebildet werden 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             nach </a:t>
            </a:r>
            <a:r>
              <a:rPr lang="de-AT" dirty="0"/>
              <a:t>dem Abbild </a:t>
            </a:r>
            <a:r>
              <a:rPr lang="de-AT" dirty="0" smtClean="0"/>
              <a:t>Gottes, </a:t>
            </a:r>
            <a:r>
              <a:rPr lang="de-AT" dirty="0" smtClean="0">
                <a:sym typeface="Wingdings" panose="05000000000000000000" pitchFamily="2" charset="2"/>
              </a:rPr>
              <a:t>von </a:t>
            </a:r>
            <a:r>
              <a:rPr lang="de-AT" dirty="0">
                <a:sym typeface="Wingdings" panose="05000000000000000000" pitchFamily="2" charset="2"/>
              </a:rPr>
              <a:t>außen an den Menschen </a:t>
            </a:r>
            <a:r>
              <a:rPr lang="de-AT" dirty="0" smtClean="0">
                <a:sym typeface="Wingdings" panose="05000000000000000000" pitchFamily="2" charset="2"/>
              </a:rPr>
              <a:t>herangetragen</a:t>
            </a:r>
          </a:p>
          <a:p>
            <a:r>
              <a:rPr lang="de-AT" dirty="0" smtClean="0">
                <a:sym typeface="Wingdings" panose="05000000000000000000" pitchFamily="2" charset="2"/>
              </a:rPr>
              <a:t>              </a:t>
            </a:r>
            <a:r>
              <a:rPr lang="de-AT" dirty="0" err="1" smtClean="0">
                <a:sym typeface="Wingdings" panose="05000000000000000000" pitchFamily="2" charset="2"/>
              </a:rPr>
              <a:t>Didaktisierung</a:t>
            </a:r>
            <a:endParaRPr lang="de-AT" dirty="0" smtClean="0">
              <a:sym typeface="Wingdings" panose="05000000000000000000" pitchFamily="2" charset="2"/>
            </a:endParaRPr>
          </a:p>
          <a:p>
            <a:r>
              <a:rPr lang="de-AT" i="1" dirty="0">
                <a:sym typeface="Wingdings" panose="05000000000000000000" pitchFamily="2" charset="2"/>
              </a:rPr>
              <a:t>Neuzeit</a:t>
            </a:r>
            <a:r>
              <a:rPr lang="de-AT" dirty="0">
                <a:sym typeface="Wingdings" panose="05000000000000000000" pitchFamily="2" charset="2"/>
              </a:rPr>
              <a:t>:  </a:t>
            </a:r>
            <a:r>
              <a:rPr lang="de-AT" dirty="0" smtClean="0">
                <a:sym typeface="Wingdings" panose="05000000000000000000" pitchFamily="2" charset="2"/>
              </a:rPr>
              <a:t>30jähriger Krieg, </a:t>
            </a:r>
            <a:r>
              <a:rPr lang="de-AT" i="1" dirty="0" smtClean="0">
                <a:sym typeface="Wingdings" panose="05000000000000000000" pitchFamily="2" charset="2"/>
              </a:rPr>
              <a:t>Comenius</a:t>
            </a:r>
            <a:r>
              <a:rPr lang="de-AT" dirty="0" smtClean="0">
                <a:sym typeface="Wingdings" panose="05000000000000000000" pitchFamily="2" charset="2"/>
              </a:rPr>
              <a:t>, friedliche </a:t>
            </a:r>
            <a:r>
              <a:rPr lang="de-AT" dirty="0">
                <a:sym typeface="Wingdings" panose="05000000000000000000" pitchFamily="2" charset="2"/>
              </a:rPr>
              <a:t>Ordnung der Welt daraus, dass </a:t>
            </a:r>
            <a:r>
              <a:rPr lang="de-AT" dirty="0" smtClean="0">
                <a:sym typeface="Wingdings" panose="05000000000000000000" pitchFamily="2" charset="2"/>
              </a:rPr>
              <a:t>Mensch</a:t>
            </a:r>
            <a:br>
              <a:rPr lang="de-AT" dirty="0" smtClean="0">
                <a:sym typeface="Wingdings" panose="05000000000000000000" pitchFamily="2" charset="2"/>
              </a:rPr>
            </a:br>
            <a:r>
              <a:rPr lang="de-AT" dirty="0" smtClean="0">
                <a:sym typeface="Wingdings" panose="05000000000000000000" pitchFamily="2" charset="2"/>
              </a:rPr>
              <a:t>                </a:t>
            </a:r>
            <a:r>
              <a:rPr lang="de-AT" dirty="0">
                <a:sym typeface="Wingdings" panose="05000000000000000000" pitchFamily="2" charset="2"/>
              </a:rPr>
              <a:t>von Kindheit an zu menschlichem Verhalten angeleitet </a:t>
            </a:r>
            <a:r>
              <a:rPr lang="de-AT" dirty="0" smtClean="0">
                <a:sym typeface="Wingdings" panose="05000000000000000000" pitchFamily="2" charset="2"/>
              </a:rPr>
              <a:t>werden (</a:t>
            </a:r>
            <a:r>
              <a:rPr lang="de-AT" dirty="0" err="1" smtClean="0">
                <a:sym typeface="Wingdings" panose="05000000000000000000" pitchFamily="2" charset="2"/>
              </a:rPr>
              <a:t>Didactica</a:t>
            </a:r>
            <a:r>
              <a:rPr lang="de-AT" dirty="0" smtClean="0">
                <a:sym typeface="Wingdings" panose="05000000000000000000" pitchFamily="2" charset="2"/>
              </a:rPr>
              <a:t> magna)</a:t>
            </a:r>
          </a:p>
          <a:p>
            <a:r>
              <a:rPr lang="de-AT" i="1" dirty="0" smtClean="0">
                <a:sym typeface="Wingdings" panose="05000000000000000000" pitchFamily="2" charset="2"/>
              </a:rPr>
              <a:t>Aufklärung</a:t>
            </a:r>
            <a:r>
              <a:rPr lang="de-AT" dirty="0" smtClean="0">
                <a:sym typeface="Wingdings" panose="05000000000000000000" pitchFamily="2" charset="2"/>
              </a:rPr>
              <a:t>: </a:t>
            </a:r>
            <a:r>
              <a:rPr lang="de-AT" i="1" dirty="0" smtClean="0">
                <a:sym typeface="Wingdings" panose="05000000000000000000" pitchFamily="2" charset="2"/>
              </a:rPr>
              <a:t>Kant</a:t>
            </a:r>
            <a:r>
              <a:rPr lang="de-AT" dirty="0">
                <a:sym typeface="Wingdings" panose="05000000000000000000" pitchFamily="2" charset="2"/>
              </a:rPr>
              <a:t>  Vernunftgebrauch, „Mensch soll gebildet werden, damit er wie </a:t>
            </a:r>
            <a:r>
              <a:rPr lang="de-AT" dirty="0" smtClean="0">
                <a:sym typeface="Wingdings" panose="05000000000000000000" pitchFamily="2" charset="2"/>
              </a:rPr>
              <a:t>ein</a:t>
            </a:r>
          </a:p>
          <a:p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smtClean="0">
                <a:sym typeface="Wingdings" panose="05000000000000000000" pitchFamily="2" charset="2"/>
              </a:rPr>
              <a:t>                                                                       </a:t>
            </a:r>
            <a:r>
              <a:rPr lang="de-AT" dirty="0">
                <a:sym typeface="Wingdings" panose="05000000000000000000" pitchFamily="2" charset="2"/>
              </a:rPr>
              <a:t>frei handelndes Wesen leben könne</a:t>
            </a:r>
            <a:r>
              <a:rPr lang="de-AT" dirty="0" smtClean="0">
                <a:sym typeface="Wingdings" panose="05000000000000000000" pitchFamily="2" charset="2"/>
              </a:rPr>
              <a:t>.“</a:t>
            </a:r>
          </a:p>
          <a:p>
            <a:r>
              <a:rPr lang="de-AT" dirty="0" smtClean="0">
                <a:sym typeface="Wingdings" panose="05000000000000000000" pitchFamily="2" charset="2"/>
              </a:rPr>
              <a:t>19. </a:t>
            </a:r>
            <a:r>
              <a:rPr lang="de-AT" dirty="0" err="1" smtClean="0">
                <a:sym typeface="Wingdings" panose="05000000000000000000" pitchFamily="2" charset="2"/>
              </a:rPr>
              <a:t>Jh</a:t>
            </a:r>
            <a:r>
              <a:rPr lang="de-AT" dirty="0" smtClean="0">
                <a:sym typeface="Wingdings" panose="05000000000000000000" pitchFamily="2" charset="2"/>
              </a:rPr>
              <a:t>: </a:t>
            </a:r>
            <a:r>
              <a:rPr lang="de-AT" i="1" dirty="0" err="1" smtClean="0">
                <a:sym typeface="Wingdings" panose="05000000000000000000" pitchFamily="2" charset="2"/>
              </a:rPr>
              <a:t>Humboldt</a:t>
            </a:r>
            <a:r>
              <a:rPr lang="de-AT" dirty="0" err="1" smtClean="0">
                <a:sym typeface="Wingdings" panose="05000000000000000000" pitchFamily="2" charset="2"/>
              </a:rPr>
              <a:t>sche</a:t>
            </a:r>
            <a:r>
              <a:rPr lang="de-AT" dirty="0" smtClean="0">
                <a:sym typeface="Wingdings" panose="05000000000000000000" pitchFamily="2" charset="2"/>
              </a:rPr>
              <a:t> Bildungsreform  Bildung zum Weltbürger, als lebenslanger Prozess,</a:t>
            </a:r>
          </a:p>
          <a:p>
            <a:r>
              <a:rPr lang="de-AT" dirty="0" smtClean="0"/>
              <a:t>                sich umfassend </a:t>
            </a:r>
            <a:r>
              <a:rPr lang="de-AT" dirty="0"/>
              <a:t>an der Welt abzuarbeiten und </a:t>
            </a:r>
            <a:r>
              <a:rPr lang="de-AT" dirty="0" smtClean="0"/>
              <a:t>dadurch </a:t>
            </a:r>
            <a:r>
              <a:rPr lang="de-AT" dirty="0"/>
              <a:t>als Subjekt zu </a:t>
            </a:r>
            <a:r>
              <a:rPr lang="de-AT" dirty="0" smtClean="0"/>
              <a:t>entfalten.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50447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518870" y="1515569"/>
            <a:ext cx="5457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de-AT" sz="2400" b="1" dirty="0"/>
              <a:t>Bildung – elementare Kulturtechniken: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712285" y="2404147"/>
            <a:ext cx="7792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latin typeface="Comic Sans MS" pitchFamily="66" charset="0"/>
              </a:rPr>
              <a:t>Rechnen		        Lesen	          Schreiben</a:t>
            </a:r>
            <a:endParaRPr lang="de-AT" dirty="0"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8870" y="2922525"/>
            <a:ext cx="1496929" cy="18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s://encrypted-tbn3.gstatic.com/images?q=tbn:ANd9GcSek5rT6PUIbrr6YTlfKqHDt_KlhEDzkmQmTpdgAkkfyQyAFMtNC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9845" y="3231703"/>
            <a:ext cx="1436245" cy="903363"/>
          </a:xfrm>
          <a:prstGeom prst="rect">
            <a:avLst/>
          </a:prstGeom>
          <a:noFill/>
        </p:spPr>
      </p:pic>
      <p:pic>
        <p:nvPicPr>
          <p:cNvPr id="7" name="Picture 6" descr="https://encrypted-tbn0.gstatic.com/images?q=tbn:ANd9GcTce8b3SIKHEpIrkNavL3PgRq1tGdto_x_9wXmoyYh0gVehAXwa5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94364" y="3174553"/>
            <a:ext cx="1668736" cy="1001242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2919921" y="5029621"/>
            <a:ext cx="59138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de-AT" dirty="0" smtClean="0"/>
              <a:t> funktionaler Analphabetismus (300.000 - 1.000.000)?</a:t>
            </a:r>
          </a:p>
          <a:p>
            <a:pPr>
              <a:buFont typeface="Wingdings" pitchFamily="2" charset="2"/>
              <a:buChar char="Ø"/>
            </a:pPr>
            <a:r>
              <a:rPr lang="de-AT" dirty="0" smtClean="0"/>
              <a:t> sinnerfassendes Lesen (mind. 500.000)?</a:t>
            </a:r>
          </a:p>
          <a:p>
            <a:pPr>
              <a:buFont typeface="Wingdings" pitchFamily="2" charset="2"/>
              <a:buChar char="Ø"/>
            </a:pPr>
            <a:r>
              <a:rPr lang="de-AT" dirty="0" smtClean="0"/>
              <a:t> </a:t>
            </a:r>
            <a:r>
              <a:rPr lang="de-AT" dirty="0" err="1" smtClean="0"/>
              <a:t>Dyskalkulie</a:t>
            </a:r>
            <a:r>
              <a:rPr lang="de-AT" dirty="0" smtClean="0"/>
              <a:t> (</a:t>
            </a:r>
            <a:r>
              <a:rPr lang="de-AT" dirty="0" err="1" smtClean="0"/>
              <a:t>xxx</a:t>
            </a:r>
            <a:r>
              <a:rPr lang="de-AT" dirty="0" smtClean="0"/>
              <a:t>) ?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05151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91719" y="1961859"/>
            <a:ext cx="6792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 lang="de-AT" sz="2800" b="1" dirty="0" smtClean="0">
              <a:solidFill>
                <a:srgbClr val="0062BB"/>
              </a:solidFill>
              <a:latin typeface="Calibri" pitchFamily="34" charset="0"/>
            </a:endParaRPr>
          </a:p>
        </p:txBody>
      </p:sp>
      <p:pic>
        <p:nvPicPr>
          <p:cNvPr id="3" name="Bild 2" descr="Bildschirmfoto 2016-01-18 um 16.25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341" y="1596925"/>
            <a:ext cx="7404783" cy="431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71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91719" y="1838034"/>
            <a:ext cx="6792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 lang="de-AT" sz="2800" b="1" dirty="0" smtClean="0">
              <a:solidFill>
                <a:srgbClr val="0062BB"/>
              </a:solidFill>
              <a:latin typeface="Calibri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224681" y="2155560"/>
            <a:ext cx="4320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à"/>
            </a:pPr>
            <a:r>
              <a:rPr lang="de-AT" dirty="0" smtClean="0">
                <a:sym typeface="Wingdings" pitchFamily="2" charset="2"/>
              </a:rPr>
              <a:t> Allgemeine Alphabetisierung</a:t>
            </a:r>
          </a:p>
          <a:p>
            <a:pPr>
              <a:buFont typeface="Wingdings"/>
              <a:buChar char="à"/>
            </a:pPr>
            <a:r>
              <a:rPr lang="de-AT" dirty="0" smtClean="0"/>
              <a:t> allgemeine Schulpflicht (18. </a:t>
            </a:r>
            <a:r>
              <a:rPr lang="de-AT" dirty="0" err="1" smtClean="0"/>
              <a:t>Jh</a:t>
            </a:r>
            <a:r>
              <a:rPr lang="de-AT" dirty="0" smtClean="0"/>
              <a:t>)</a:t>
            </a:r>
            <a:endParaRPr lang="de-AT" dirty="0"/>
          </a:p>
        </p:txBody>
      </p:sp>
      <p:sp>
        <p:nvSpPr>
          <p:cNvPr id="4" name="Rechteck 3"/>
          <p:cNvSpPr/>
          <p:nvPr/>
        </p:nvSpPr>
        <p:spPr>
          <a:xfrm>
            <a:off x="1292719" y="3017417"/>
            <a:ext cx="75637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/>
              <a:t>- Lesen und Denken verändern sich</a:t>
            </a:r>
          </a:p>
          <a:p>
            <a:pPr>
              <a:buFontTx/>
              <a:buChar char="-"/>
            </a:pPr>
            <a:r>
              <a:rPr lang="de-AT" dirty="0" smtClean="0"/>
              <a:t> wissenschaftliche Methodik setzte sich gegen das mittelalterliche </a:t>
            </a:r>
          </a:p>
          <a:p>
            <a:r>
              <a:rPr lang="de-AT" dirty="0"/>
              <a:t>  </a:t>
            </a:r>
            <a:r>
              <a:rPr lang="de-AT" dirty="0" smtClean="0"/>
              <a:t>Denken in Bildern und Metaphern durch</a:t>
            </a:r>
          </a:p>
          <a:p>
            <a:endParaRPr lang="de-AT" dirty="0" smtClean="0"/>
          </a:p>
          <a:p>
            <a:pPr>
              <a:buFont typeface="Wingdings"/>
              <a:buChar char="à"/>
            </a:pP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Linearisierung</a:t>
            </a:r>
            <a:r>
              <a:rPr lang="de-AT" dirty="0" smtClean="0">
                <a:sym typeface="Wingdings" pitchFamily="2" charset="2"/>
              </a:rPr>
              <a:t>, Uniformität, Normierung, </a:t>
            </a:r>
          </a:p>
          <a:p>
            <a:r>
              <a:rPr lang="de-AT" dirty="0">
                <a:sym typeface="Wingdings" pitchFamily="2" charset="2"/>
              </a:rPr>
              <a:t>     </a:t>
            </a:r>
            <a:r>
              <a:rPr lang="de-AT" dirty="0" smtClean="0">
                <a:sym typeface="Wingdings" pitchFamily="2" charset="2"/>
              </a:rPr>
              <a:t>Standardisierung</a:t>
            </a:r>
          </a:p>
          <a:p>
            <a:pPr>
              <a:buFont typeface="Wingdings"/>
              <a:buChar char="à"/>
            </a:pPr>
            <a:r>
              <a:rPr lang="de-AT" dirty="0" smtClean="0"/>
              <a:t> Bildung, Bildungsbürgertum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4888" y="3973833"/>
            <a:ext cx="1347031" cy="203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 rot="10800000" flipV="1">
            <a:off x="2029795" y="5404386"/>
            <a:ext cx="4172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i="1" dirty="0" smtClean="0"/>
              <a:t>… </a:t>
            </a:r>
            <a:r>
              <a:rPr lang="de-AT" i="1" u="sng" dirty="0" smtClean="0"/>
              <a:t>Sprache &amp; </a:t>
            </a:r>
            <a:r>
              <a:rPr lang="de-AT" i="1" u="sng" dirty="0" err="1" smtClean="0"/>
              <a:t>Literalität</a:t>
            </a:r>
            <a:r>
              <a:rPr lang="de-AT" i="1" u="sng" dirty="0" smtClean="0"/>
              <a:t> als Leitmedium</a:t>
            </a:r>
            <a:endParaRPr lang="de-AT" i="1" u="sng" dirty="0"/>
          </a:p>
        </p:txBody>
      </p:sp>
      <p:sp>
        <p:nvSpPr>
          <p:cNvPr id="7" name="Textfeld 6"/>
          <p:cNvSpPr txBox="1"/>
          <p:nvPr/>
        </p:nvSpPr>
        <p:spPr>
          <a:xfrm>
            <a:off x="1326738" y="1407104"/>
            <a:ext cx="3560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 err="1" smtClean="0">
                <a:latin typeface="Calibri" pitchFamily="34" charset="0"/>
              </a:rPr>
              <a:t>Literalität</a:t>
            </a:r>
            <a:endParaRPr lang="de-AT" sz="2800" b="1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788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5325" y="1857084"/>
            <a:ext cx="6792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 lang="de-AT" sz="2800" b="1" dirty="0" smtClean="0">
              <a:solidFill>
                <a:srgbClr val="0062BB"/>
              </a:solidFill>
              <a:latin typeface="Calibri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 flipH="1">
            <a:off x="5075164" y="1113111"/>
            <a:ext cx="303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 err="1">
                <a:latin typeface="Calibri" pitchFamily="34" charset="0"/>
              </a:rPr>
              <a:t>Formale Bildung</a:t>
            </a:r>
            <a:endParaRPr lang="de-AT" sz="2800" b="1" dirty="0" smtClean="0">
              <a:latin typeface="Calibri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141077" y="1416517"/>
            <a:ext cx="7109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>
              <a:buFont typeface="Wingdings" pitchFamily="2" charset="2"/>
              <a:buChar char="Ø"/>
            </a:pPr>
            <a:r>
              <a:rPr lang="de-AT" dirty="0" smtClean="0"/>
              <a:t> Curricula </a:t>
            </a:r>
          </a:p>
          <a:p>
            <a:pPr marL="266700">
              <a:buFont typeface="Wingdings" pitchFamily="2" charset="2"/>
              <a:buChar char="Ø"/>
            </a:pPr>
            <a:r>
              <a:rPr lang="de-AT" dirty="0" smtClean="0"/>
              <a:t> didaktisches Dreieck</a:t>
            </a:r>
          </a:p>
          <a:p>
            <a:pPr marL="266700">
              <a:buFont typeface="Wingdings" pitchFamily="2" charset="2"/>
              <a:buChar char="Ø"/>
            </a:pPr>
            <a:r>
              <a:rPr lang="de-AT" dirty="0" smtClean="0"/>
              <a:t> räumliche Konfiguration</a:t>
            </a:r>
          </a:p>
          <a:p>
            <a:pPr marL="266700">
              <a:buFont typeface="Wingdings" pitchFamily="2" charset="2"/>
              <a:buChar char="Ø"/>
            </a:pPr>
            <a:r>
              <a:rPr lang="de-AT" dirty="0" smtClean="0"/>
              <a:t> Zertifizierung</a:t>
            </a:r>
          </a:p>
          <a:p>
            <a:pPr marL="266700">
              <a:buFont typeface="Wingdings" pitchFamily="2" charset="2"/>
              <a:buChar char="Ø"/>
            </a:pPr>
            <a:r>
              <a:rPr lang="de-AT" dirty="0"/>
              <a:t> </a:t>
            </a:r>
            <a:r>
              <a:rPr lang="de-AT" dirty="0" smtClean="0"/>
              <a:t>Rollen</a:t>
            </a:r>
          </a:p>
          <a:p>
            <a:pPr marL="266700">
              <a:buFont typeface="Wingdings" pitchFamily="2" charset="2"/>
              <a:buChar char="Ø"/>
            </a:pPr>
            <a:r>
              <a:rPr lang="de-AT" dirty="0"/>
              <a:t> </a:t>
            </a:r>
            <a:r>
              <a:rPr lang="de-AT" dirty="0" smtClean="0"/>
              <a:t>Rituale</a:t>
            </a:r>
          </a:p>
          <a:p>
            <a:pPr marL="266700">
              <a:buFont typeface="Wingdings" pitchFamily="2" charset="2"/>
              <a:buChar char="Ø"/>
            </a:pPr>
            <a:r>
              <a:rPr lang="de-AT" dirty="0" smtClean="0"/>
              <a:t> …</a:t>
            </a:r>
          </a:p>
          <a:p>
            <a:endParaRPr lang="de-AT" dirty="0" smtClean="0"/>
          </a:p>
          <a:p>
            <a:pPr>
              <a:buFont typeface="Wingdings"/>
              <a:buChar char="à"/>
            </a:pPr>
            <a:r>
              <a:rPr lang="de-AT" dirty="0" smtClean="0">
                <a:sym typeface="Wingdings" pitchFamily="2" charset="2"/>
              </a:rPr>
              <a:t> Lesen – Schreiben – Rechnen</a:t>
            </a:r>
          </a:p>
          <a:p>
            <a:r>
              <a:rPr lang="de-AT" dirty="0" smtClean="0"/>
              <a:t>     auf unterschiedlichen Abstraktionsniveaus</a:t>
            </a:r>
          </a:p>
          <a:p>
            <a:endParaRPr lang="de-AT" dirty="0" smtClean="0"/>
          </a:p>
          <a:p>
            <a:r>
              <a:rPr lang="de-AT" dirty="0" smtClean="0"/>
              <a:t>„Bild“ i.d.R. als Hilfsmittel (</a:t>
            </a:r>
            <a:r>
              <a:rPr lang="de-AT" dirty="0" err="1" smtClean="0"/>
              <a:t>Mind</a:t>
            </a:r>
            <a:r>
              <a:rPr lang="de-AT" dirty="0" smtClean="0"/>
              <a:t> </a:t>
            </a:r>
            <a:r>
              <a:rPr lang="de-AT" dirty="0" err="1" smtClean="0"/>
              <a:t>Map</a:t>
            </a:r>
            <a:r>
              <a:rPr lang="de-AT" dirty="0" smtClean="0"/>
              <a:t>, Grafik, Diagramm, …)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96531" y="5361213"/>
            <a:ext cx="2580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Bsp.: Mathematik-Buch</a:t>
            </a:r>
            <a:endParaRPr lang="de-AT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8839" y="4861779"/>
            <a:ext cx="1869844" cy="132207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3173" y="4868544"/>
            <a:ext cx="1733606" cy="13039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5673095" y="5383893"/>
            <a:ext cx="475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vs.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45396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57700" y="1961859"/>
            <a:ext cx="6792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 lang="de-AT" sz="2800" b="1" dirty="0" smtClean="0">
              <a:solidFill>
                <a:srgbClr val="0062BB"/>
              </a:solidFill>
              <a:latin typeface="Calibri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383436" y="1576291"/>
            <a:ext cx="7359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000" b="1" dirty="0">
                <a:solidFill>
                  <a:schemeClr val="accent2"/>
                </a:solidFill>
              </a:rPr>
              <a:t>Frage</a:t>
            </a:r>
            <a:r>
              <a:rPr lang="de-AT" sz="2000" dirty="0">
                <a:solidFill>
                  <a:schemeClr val="accent2"/>
                </a:solidFill>
              </a:rPr>
              <a:t>: </a:t>
            </a:r>
            <a:r>
              <a:rPr lang="de-AT" sz="2000" i="1" dirty="0">
                <a:solidFill>
                  <a:schemeClr val="accent2"/>
                </a:solidFill>
              </a:rPr>
              <a:t>„</a:t>
            </a:r>
            <a:r>
              <a:rPr lang="de-AT" sz="2400" i="1" dirty="0">
                <a:solidFill>
                  <a:schemeClr val="accent2"/>
                </a:solidFill>
              </a:rPr>
              <a:t>Bildlesekompetenz</a:t>
            </a:r>
            <a:r>
              <a:rPr lang="de-AT" sz="2000" i="1" dirty="0">
                <a:solidFill>
                  <a:schemeClr val="accent2"/>
                </a:solidFill>
              </a:rPr>
              <a:t>“ als elementare Kulturtechnik?</a:t>
            </a:r>
          </a:p>
        </p:txBody>
      </p:sp>
      <p:sp>
        <p:nvSpPr>
          <p:cNvPr id="4" name="Rechteck 3"/>
          <p:cNvSpPr/>
          <p:nvPr/>
        </p:nvSpPr>
        <p:spPr>
          <a:xfrm>
            <a:off x="1485491" y="2279385"/>
            <a:ext cx="64182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000" dirty="0"/>
              <a:t>d.h. „Lesen“ von Bildern in einer primär optisch </a:t>
            </a:r>
            <a:r>
              <a:rPr lang="de-AT" sz="2000" dirty="0" err="1"/>
              <a:t>medialisierten</a:t>
            </a:r>
            <a:r>
              <a:rPr lang="de-AT" sz="2000" dirty="0"/>
              <a:t> Welt als basale Kompetenz?</a:t>
            </a:r>
          </a:p>
        </p:txBody>
      </p:sp>
      <p:sp>
        <p:nvSpPr>
          <p:cNvPr id="5" name="Rechteck 4"/>
          <p:cNvSpPr/>
          <p:nvPr/>
        </p:nvSpPr>
        <p:spPr>
          <a:xfrm>
            <a:off x="1576210" y="3243303"/>
            <a:ext cx="52817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>
                <a:sym typeface="Wingdings" pitchFamily="2" charset="2"/>
              </a:rPr>
              <a:t></a:t>
            </a:r>
            <a:r>
              <a:rPr lang="de-AT" dirty="0"/>
              <a:t> </a:t>
            </a:r>
            <a:r>
              <a:rPr lang="de-AT" sz="2400" dirty="0"/>
              <a:t>ikonographische</a:t>
            </a:r>
            <a:r>
              <a:rPr lang="de-AT" dirty="0"/>
              <a:t> 		 	</a:t>
            </a:r>
            <a:br>
              <a:rPr lang="de-AT" dirty="0"/>
            </a:br>
            <a:r>
              <a:rPr lang="de-AT" dirty="0"/>
              <a:t>           </a:t>
            </a:r>
            <a:r>
              <a:rPr lang="de-AT" sz="2400" dirty="0"/>
              <a:t> „Metakognitionsanalphabeten“</a:t>
            </a:r>
          </a:p>
        </p:txBody>
      </p:sp>
      <p:sp>
        <p:nvSpPr>
          <p:cNvPr id="6" name="Rechteck 5"/>
          <p:cNvSpPr/>
          <p:nvPr/>
        </p:nvSpPr>
        <p:spPr>
          <a:xfrm>
            <a:off x="1519512" y="4717532"/>
            <a:ext cx="52048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000" dirty="0">
                <a:sym typeface="Wingdings" pitchFamily="2" charset="2"/>
              </a:rPr>
              <a:t> welche Medienpädagogik unterstützt hier?</a:t>
            </a:r>
          </a:p>
          <a:p>
            <a:r>
              <a:rPr lang="de-AT" sz="2000" dirty="0">
                <a:sym typeface="Wingdings" pitchFamily="2" charset="2"/>
              </a:rPr>
              <a:t> welche </a:t>
            </a:r>
            <a:r>
              <a:rPr lang="de-AT" sz="2000" b="1" dirty="0">
                <a:sym typeface="Wingdings" pitchFamily="2" charset="2"/>
              </a:rPr>
              <a:t>Methoden</a:t>
            </a:r>
            <a:r>
              <a:rPr lang="de-AT" sz="2000" dirty="0">
                <a:sym typeface="Wingdings" pitchFamily="2" charset="2"/>
              </a:rPr>
              <a:t> unterstützen hierbei?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598734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61975" y="1847850"/>
            <a:ext cx="805291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smtClean="0"/>
              <a:t>Tradition des Visuellen in der Bildung     </a:t>
            </a:r>
            <a:r>
              <a:rPr lang="de-AT" sz="2400" dirty="0" smtClean="0">
                <a:sym typeface="Wingdings" panose="05000000000000000000" pitchFamily="2" charset="2"/>
              </a:rPr>
              <a:t></a:t>
            </a:r>
          </a:p>
          <a:p>
            <a:r>
              <a:rPr lang="de-AT" sz="2400" dirty="0" smtClean="0">
                <a:sym typeface="Wingdings" panose="05000000000000000000" pitchFamily="2" charset="2"/>
              </a:rPr>
              <a:t>Theoriekorpus				     </a:t>
            </a:r>
          </a:p>
          <a:p>
            <a:r>
              <a:rPr lang="de-AT" sz="2400" dirty="0" smtClean="0">
                <a:sym typeface="Wingdings" panose="05000000000000000000" pitchFamily="2" charset="2"/>
              </a:rPr>
              <a:t>Notwendigkeit didaktischer Konzepte    </a:t>
            </a:r>
            <a:r>
              <a:rPr lang="de-AT" sz="2400" dirty="0"/>
              <a:t> </a:t>
            </a:r>
            <a:r>
              <a:rPr lang="de-AT" sz="2400" dirty="0" smtClean="0">
                <a:sym typeface="Wingdings" panose="05000000000000000000" pitchFamily="2" charset="2"/>
              </a:rPr>
              <a:t></a:t>
            </a:r>
          </a:p>
          <a:p>
            <a:endParaRPr lang="de-AT" sz="2400" dirty="0">
              <a:sym typeface="Wingdings" panose="05000000000000000000" pitchFamily="2" charset="2"/>
            </a:endParaRPr>
          </a:p>
          <a:p>
            <a:endParaRPr lang="de-AT" sz="2400" dirty="0" smtClean="0">
              <a:sym typeface="Wingdings" panose="05000000000000000000" pitchFamily="2" charset="2"/>
            </a:endParaRPr>
          </a:p>
          <a:p>
            <a:r>
              <a:rPr lang="de-AT" sz="2400" dirty="0" smtClean="0">
                <a:sym typeface="Wingdings" panose="05000000000000000000" pitchFamily="2" charset="2"/>
              </a:rPr>
              <a:t>… adäquate Methode(n) zur Auseinandersetzung  „mit Bildern“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de-AT" sz="2400" dirty="0" smtClean="0">
                <a:sym typeface="Wingdings" panose="05000000000000000000" pitchFamily="2" charset="2"/>
              </a:rPr>
              <a:t>möglichst vielfältig anwendbar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de-AT" sz="2400" dirty="0" smtClean="0">
                <a:sym typeface="Wingdings" panose="05000000000000000000" pitchFamily="2" charset="2"/>
              </a:rPr>
              <a:t>in (formale) Bildungsprozesse integrierbar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de-AT" sz="2400" dirty="0" smtClean="0">
                <a:sym typeface="Wingdings" panose="05000000000000000000" pitchFamily="2" charset="2"/>
              </a:rPr>
              <a:t>curricular strukturiert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de-AT" sz="2400" dirty="0" smtClean="0">
                <a:sym typeface="Wingdings" panose="05000000000000000000" pitchFamily="2" charset="2"/>
              </a:rPr>
              <a:t>verfügbar und „einfach“ erlernbar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1802282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541443" y="1121790"/>
            <a:ext cx="13869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4000" dirty="0" smtClean="0"/>
              <a:t>Inhalt</a:t>
            </a:r>
            <a:endParaRPr lang="de-AT" sz="4000" dirty="0"/>
          </a:p>
        </p:txBody>
      </p:sp>
      <p:sp>
        <p:nvSpPr>
          <p:cNvPr id="3" name="Textfeld 2"/>
          <p:cNvSpPr txBox="1"/>
          <p:nvPr/>
        </p:nvSpPr>
        <p:spPr>
          <a:xfrm>
            <a:off x="1725105" y="1665020"/>
            <a:ext cx="518731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indent="-400050">
              <a:buAutoNum type="romanUcPeriod"/>
            </a:pPr>
            <a:r>
              <a:rPr lang="de-AT" sz="3200" dirty="0" smtClean="0"/>
              <a:t>Grundlagen</a:t>
            </a:r>
            <a:br>
              <a:rPr lang="de-AT" sz="3200" dirty="0" smtClean="0"/>
            </a:br>
            <a:r>
              <a:rPr lang="de-AT" sz="2000" dirty="0" smtClean="0"/>
              <a:t>Bild und Technik</a:t>
            </a:r>
            <a:br>
              <a:rPr lang="de-AT" sz="2000" dirty="0" smtClean="0"/>
            </a:br>
            <a:r>
              <a:rPr lang="de-AT" sz="2000" dirty="0" smtClean="0"/>
              <a:t>Bild und Bildung</a:t>
            </a:r>
            <a:br>
              <a:rPr lang="de-AT" sz="2000" dirty="0" smtClean="0"/>
            </a:br>
            <a:r>
              <a:rPr lang="de-AT" sz="2000" dirty="0" smtClean="0"/>
              <a:t>Bild und </a:t>
            </a:r>
            <a:r>
              <a:rPr lang="de-AT" sz="2000" dirty="0" err="1" smtClean="0"/>
              <a:t>Literalität</a:t>
            </a:r>
            <a:endParaRPr lang="de-AT" sz="2000" dirty="0" smtClean="0"/>
          </a:p>
          <a:p>
            <a:pPr marL="400050" indent="-400050">
              <a:buAutoNum type="romanUcPeriod"/>
            </a:pPr>
            <a:r>
              <a:rPr lang="de-AT" sz="3200" dirty="0" smtClean="0"/>
              <a:t>Theorie und Praxis von VTS</a:t>
            </a:r>
            <a:br>
              <a:rPr lang="de-AT" sz="3200" dirty="0" smtClean="0"/>
            </a:br>
            <a:r>
              <a:rPr lang="de-AT" sz="2000" dirty="0" smtClean="0"/>
              <a:t>Was ist VTS</a:t>
            </a:r>
            <a:br>
              <a:rPr lang="de-AT" sz="2000" dirty="0" smtClean="0"/>
            </a:br>
            <a:r>
              <a:rPr lang="de-AT" sz="2000" dirty="0" smtClean="0"/>
              <a:t>Moderationstechniken</a:t>
            </a:r>
            <a:br>
              <a:rPr lang="de-AT" sz="2000" dirty="0" smtClean="0"/>
            </a:br>
            <a:r>
              <a:rPr lang="de-AT" sz="2000" dirty="0" smtClean="0"/>
              <a:t>VTS in der Schule</a:t>
            </a:r>
          </a:p>
          <a:p>
            <a:pPr marL="400050" indent="-400050">
              <a:buAutoNum type="romanUcPeriod"/>
            </a:pPr>
            <a:r>
              <a:rPr lang="de-AT" sz="3200" dirty="0" smtClean="0"/>
              <a:t>Resümee</a:t>
            </a:r>
            <a:endParaRPr lang="de-AT" sz="32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066" y="4338567"/>
            <a:ext cx="1587295" cy="148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90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2291707"/>
            <a:ext cx="3170404" cy="252794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864" y="2291707"/>
            <a:ext cx="3450583" cy="2463556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9429" y="2282182"/>
            <a:ext cx="1958385" cy="2949376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500510" y="5046892"/>
            <a:ext cx="2531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/>
              <a:t>http://www.vtshome.org</a:t>
            </a:r>
          </a:p>
        </p:txBody>
      </p:sp>
    </p:spTree>
    <p:extLst>
      <p:ext uri="{BB962C8B-B14F-4D97-AF65-F5344CB8AC3E}">
        <p14:creationId xmlns:p14="http://schemas.microsoft.com/office/powerpoint/2010/main" val="1536508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691" y="2121480"/>
            <a:ext cx="4444618" cy="3326533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3289151" y="5454134"/>
            <a:ext cx="2584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/>
              <a:t>https://www.visbild.com/</a:t>
            </a:r>
          </a:p>
        </p:txBody>
      </p:sp>
    </p:spTree>
    <p:extLst>
      <p:ext uri="{BB962C8B-B14F-4D97-AF65-F5344CB8AC3E}">
        <p14:creationId xmlns:p14="http://schemas.microsoft.com/office/powerpoint/2010/main" val="2651224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840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Siegel Angelika neu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96" y="285603"/>
            <a:ext cx="2476075" cy="248903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404003" y="3662892"/>
            <a:ext cx="64785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chemeClr val="bg1"/>
              </a:solidFill>
              <a:latin typeface="Times"/>
              <a:cs typeface="Times"/>
            </a:endParaRPr>
          </a:p>
          <a:p>
            <a:r>
              <a:rPr lang="de-DE" sz="4000" dirty="0">
                <a:solidFill>
                  <a:schemeClr val="bg1"/>
                </a:solidFill>
                <a:latin typeface="Times"/>
                <a:cs typeface="Times"/>
              </a:rPr>
              <a:t>Visual Thinking Strategies</a:t>
            </a:r>
          </a:p>
        </p:txBody>
      </p:sp>
    </p:spTree>
    <p:extLst>
      <p:ext uri="{BB962C8B-B14F-4D97-AF65-F5344CB8AC3E}">
        <p14:creationId xmlns:p14="http://schemas.microsoft.com/office/powerpoint/2010/main" val="3171802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1111222"/>
          </a:xfrm>
          <a:prstGeom prst="rect">
            <a:avLst/>
          </a:prstGeom>
          <a:solidFill>
            <a:srgbClr val="3840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Siegel Angelika neu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8" y="54000"/>
            <a:ext cx="952535" cy="95752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129117" y="657412"/>
            <a:ext cx="6745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chemeClr val="bg1"/>
                </a:solidFill>
                <a:latin typeface="Times"/>
                <a:cs typeface="Times"/>
              </a:rPr>
              <a:t>VTS          Technik          Ergebnisse          Ausbildung</a:t>
            </a:r>
            <a:endParaRPr lang="de-DE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453" y="6517344"/>
            <a:ext cx="89243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384045"/>
                </a:solidFill>
                <a:latin typeface="Times"/>
                <a:cs typeface="Times"/>
              </a:rPr>
              <a:t>Angelika Jung         Institut für Visuelle Bildung        </a:t>
            </a:r>
            <a:r>
              <a:rPr lang="de-DE" sz="1000" dirty="0" err="1" smtClean="0">
                <a:solidFill>
                  <a:srgbClr val="384045"/>
                </a:solidFill>
                <a:latin typeface="Times"/>
                <a:cs typeface="Times"/>
              </a:rPr>
              <a:t>www.visbild.com</a:t>
            </a:r>
            <a:endParaRPr lang="de-DE" sz="1000" dirty="0">
              <a:solidFill>
                <a:srgbClr val="384045"/>
              </a:solidFill>
              <a:latin typeface="Times"/>
              <a:cs typeface="Time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471750" y="2456500"/>
            <a:ext cx="61707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>
              <a:latin typeface="Times"/>
              <a:cs typeface="Times"/>
            </a:endParaRPr>
          </a:p>
          <a:p>
            <a:r>
              <a:rPr lang="de-DE" dirty="0" smtClean="0">
                <a:latin typeface="Times"/>
                <a:cs typeface="Times"/>
              </a:rPr>
              <a:t>Die Technik</a:t>
            </a:r>
          </a:p>
          <a:p>
            <a:endParaRPr lang="de-DE" dirty="0">
              <a:latin typeface="Times"/>
              <a:cs typeface="Times"/>
            </a:endParaRPr>
          </a:p>
          <a:p>
            <a:r>
              <a:rPr lang="de-DE" dirty="0" smtClean="0">
                <a:latin typeface="Times"/>
                <a:cs typeface="Times"/>
              </a:rPr>
              <a:t>Anwendung</a:t>
            </a:r>
          </a:p>
          <a:p>
            <a:endParaRPr lang="de-DE" dirty="0">
              <a:latin typeface="Times"/>
              <a:cs typeface="Times"/>
            </a:endParaRPr>
          </a:p>
          <a:p>
            <a:r>
              <a:rPr lang="de-DE" dirty="0" smtClean="0">
                <a:latin typeface="Times"/>
                <a:cs typeface="Times"/>
              </a:rPr>
              <a:t>Die Ergebnisse</a:t>
            </a:r>
          </a:p>
          <a:p>
            <a:endParaRPr lang="de-DE" dirty="0">
              <a:latin typeface="Times"/>
              <a:cs typeface="Times"/>
            </a:endParaRPr>
          </a:p>
          <a:p>
            <a:r>
              <a:rPr lang="de-DE" dirty="0" smtClean="0">
                <a:latin typeface="Times"/>
                <a:cs typeface="Times"/>
              </a:rPr>
              <a:t>Die Ausbildung</a:t>
            </a:r>
            <a:endParaRPr lang="de-DE" dirty="0">
              <a:latin typeface="Times"/>
              <a:cs typeface="Time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408250" y="2032750"/>
            <a:ext cx="6170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ED7D31"/>
                </a:solidFill>
                <a:latin typeface="Times"/>
                <a:cs typeface="Times"/>
              </a:rPr>
              <a:t>Was ist Visual Thinking Stategies (VTS)?</a:t>
            </a:r>
          </a:p>
        </p:txBody>
      </p:sp>
    </p:spTree>
    <p:extLst>
      <p:ext uri="{BB962C8B-B14F-4D97-AF65-F5344CB8AC3E}">
        <p14:creationId xmlns:p14="http://schemas.microsoft.com/office/powerpoint/2010/main" val="3857586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1111222"/>
          </a:xfrm>
          <a:prstGeom prst="rect">
            <a:avLst/>
          </a:prstGeom>
          <a:solidFill>
            <a:srgbClr val="3840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Siegel Angelika neu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8" y="54000"/>
            <a:ext cx="952535" cy="95752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129117" y="657412"/>
            <a:ext cx="6745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rgbClr val="ED7D31"/>
                </a:solidFill>
                <a:latin typeface="Times"/>
                <a:cs typeface="Times"/>
              </a:rPr>
              <a:t>VTS</a:t>
            </a:r>
            <a:r>
              <a:rPr lang="de-DE" sz="1200" dirty="0" smtClean="0">
                <a:solidFill>
                  <a:schemeClr val="bg1"/>
                </a:solidFill>
                <a:latin typeface="Times"/>
                <a:cs typeface="Times"/>
              </a:rPr>
              <a:t>          Technik          Ergebnisse          Ausbildung</a:t>
            </a:r>
            <a:endParaRPr lang="de-DE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453" y="6517344"/>
            <a:ext cx="89243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384045"/>
                </a:solidFill>
                <a:latin typeface="Times"/>
                <a:cs typeface="Times"/>
              </a:rPr>
              <a:t>Angelika Jung         Institut für Visuelle Bildung        </a:t>
            </a:r>
            <a:r>
              <a:rPr lang="de-DE" sz="1000" dirty="0" err="1" smtClean="0">
                <a:solidFill>
                  <a:srgbClr val="384045"/>
                </a:solidFill>
                <a:latin typeface="Times"/>
                <a:cs typeface="Times"/>
              </a:rPr>
              <a:t>www.visbild.com</a:t>
            </a:r>
            <a:endParaRPr lang="de-DE" sz="1000" dirty="0">
              <a:solidFill>
                <a:srgbClr val="384045"/>
              </a:solidFill>
              <a:latin typeface="Times"/>
              <a:cs typeface="Time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440000" y="2520000"/>
            <a:ext cx="62435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à"/>
            </a:pPr>
            <a:r>
              <a:rPr lang="de-DE" dirty="0" smtClean="0">
                <a:latin typeface="Times"/>
                <a:cs typeface="Times"/>
              </a:rPr>
              <a:t>Eine Methode der Bildbetrachtung (USA – Housen/Yenawine)</a:t>
            </a:r>
          </a:p>
          <a:p>
            <a:pPr marL="285750" indent="-285750">
              <a:buFont typeface="Wingdings" charset="0"/>
              <a:buChar char="à"/>
            </a:pPr>
            <a:endParaRPr lang="de-DE" dirty="0">
              <a:latin typeface="Times"/>
              <a:cs typeface="Times"/>
            </a:endParaRPr>
          </a:p>
          <a:p>
            <a:pPr marL="285750" indent="-285750">
              <a:buFont typeface="Wingdings" charset="0"/>
              <a:buChar char="à"/>
            </a:pPr>
            <a:r>
              <a:rPr lang="de-DE" dirty="0" smtClean="0">
                <a:latin typeface="Times"/>
                <a:cs typeface="Times"/>
              </a:rPr>
              <a:t>Plattform für Austausch (EU)</a:t>
            </a:r>
          </a:p>
          <a:p>
            <a:pPr marL="285750" indent="-285750">
              <a:buFont typeface="Wingdings" charset="0"/>
              <a:buChar char="à"/>
            </a:pPr>
            <a:endParaRPr lang="de-DE" dirty="0">
              <a:latin typeface="Times"/>
              <a:cs typeface="Times"/>
            </a:endParaRPr>
          </a:p>
          <a:p>
            <a:pPr marL="285750" indent="-285750">
              <a:buFont typeface="Wingdings" charset="0"/>
              <a:buChar char="à"/>
            </a:pPr>
            <a:r>
              <a:rPr lang="de-DE" dirty="0">
                <a:latin typeface="Times"/>
                <a:cs typeface="Times"/>
              </a:rPr>
              <a:t>Schafft Erfahrungen</a:t>
            </a:r>
            <a:endParaRPr lang="de-DE" dirty="0" smtClean="0">
              <a:latin typeface="Times"/>
              <a:cs typeface="Times"/>
            </a:endParaRPr>
          </a:p>
          <a:p>
            <a:endParaRPr lang="de-DE" dirty="0">
              <a:latin typeface="Times"/>
              <a:cs typeface="Times"/>
            </a:endParaRPr>
          </a:p>
          <a:p>
            <a:pPr marL="285750" indent="-285750">
              <a:buFont typeface="Wingdings" charset="0"/>
              <a:buChar char="à"/>
            </a:pPr>
            <a:r>
              <a:rPr lang="de-DE" dirty="0" smtClean="0">
                <a:latin typeface="Times"/>
                <a:cs typeface="Times"/>
              </a:rPr>
              <a:t>Erfordert keine speziellen Vorkenntnisse </a:t>
            </a:r>
          </a:p>
          <a:p>
            <a:r>
              <a:rPr lang="de-DE" dirty="0">
                <a:latin typeface="Times"/>
                <a:cs typeface="Times"/>
              </a:rPr>
              <a:t>     </a:t>
            </a:r>
            <a:r>
              <a:rPr lang="de-DE" dirty="0" smtClean="0">
                <a:latin typeface="Times"/>
                <a:cs typeface="Times"/>
              </a:rPr>
              <a:t>(leveling the playground)</a:t>
            </a:r>
          </a:p>
          <a:p>
            <a:endParaRPr lang="de-DE" dirty="0">
              <a:latin typeface="Times"/>
              <a:cs typeface="Times"/>
            </a:endParaRPr>
          </a:p>
          <a:p>
            <a:pPr marL="285750" indent="-285750">
              <a:buFont typeface="Wingdings" charset="0"/>
              <a:buChar char="à"/>
            </a:pPr>
            <a:r>
              <a:rPr lang="de-DE" dirty="0" smtClean="0">
                <a:latin typeface="Times"/>
                <a:cs typeface="Times"/>
              </a:rPr>
              <a:t>Ein Instrument zur eigenständigen Nutzung</a:t>
            </a:r>
          </a:p>
          <a:p>
            <a:endParaRPr lang="de-DE" dirty="0">
              <a:latin typeface="Times"/>
              <a:cs typeface="Times"/>
            </a:endParaRPr>
          </a:p>
          <a:p>
            <a:r>
              <a:rPr lang="de-AT" dirty="0">
                <a:sym typeface="Wingdings" pitchFamily="2" charset="2"/>
              </a:rPr>
              <a:t> </a:t>
            </a:r>
            <a:r>
              <a:rPr lang="de-DE" dirty="0" smtClean="0">
                <a:latin typeface="Times"/>
                <a:cs typeface="Times"/>
              </a:rPr>
              <a:t>Der VTS-Experte fungiert als Moderator</a:t>
            </a:r>
          </a:p>
          <a:p>
            <a:endParaRPr lang="de-DE" dirty="0">
              <a:latin typeface="Times"/>
              <a:cs typeface="Time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440000" y="1889875"/>
            <a:ext cx="6170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2"/>
                </a:solidFill>
                <a:latin typeface="Times"/>
                <a:cs typeface="Times"/>
              </a:rPr>
              <a:t>Was ist VTS?</a:t>
            </a:r>
          </a:p>
        </p:txBody>
      </p:sp>
    </p:spTree>
    <p:extLst>
      <p:ext uri="{BB962C8B-B14F-4D97-AF65-F5344CB8AC3E}">
        <p14:creationId xmlns:p14="http://schemas.microsoft.com/office/powerpoint/2010/main" val="1425393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1111222"/>
          </a:xfrm>
          <a:prstGeom prst="rect">
            <a:avLst/>
          </a:prstGeom>
          <a:solidFill>
            <a:srgbClr val="3840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Siegel Angelika neu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8" y="54000"/>
            <a:ext cx="952535" cy="95752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129117" y="657412"/>
            <a:ext cx="6745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chemeClr val="bg1"/>
                </a:solidFill>
                <a:latin typeface="Times"/>
                <a:cs typeface="Times"/>
              </a:rPr>
              <a:t>VTS          </a:t>
            </a:r>
            <a:r>
              <a:rPr lang="de-DE" sz="1200" dirty="0" smtClean="0">
                <a:solidFill>
                  <a:schemeClr val="accent2"/>
                </a:solidFill>
                <a:latin typeface="Times"/>
                <a:cs typeface="Times"/>
              </a:rPr>
              <a:t>Technik</a:t>
            </a:r>
            <a:r>
              <a:rPr lang="de-DE" sz="1200" dirty="0" smtClean="0">
                <a:solidFill>
                  <a:schemeClr val="bg1"/>
                </a:solidFill>
                <a:latin typeface="Times"/>
                <a:cs typeface="Times"/>
              </a:rPr>
              <a:t>          Ergebnisse          Ausbildung</a:t>
            </a:r>
            <a:endParaRPr lang="de-DE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453" y="6517344"/>
            <a:ext cx="89243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384045"/>
                </a:solidFill>
                <a:latin typeface="Times"/>
                <a:cs typeface="Times"/>
              </a:rPr>
              <a:t>Angelika Jung         Institut für Visuelle Bildung        </a:t>
            </a:r>
            <a:r>
              <a:rPr lang="de-DE" sz="1000" dirty="0" err="1" smtClean="0">
                <a:solidFill>
                  <a:srgbClr val="384045"/>
                </a:solidFill>
                <a:latin typeface="Times"/>
                <a:cs typeface="Times"/>
              </a:rPr>
              <a:t>www.visbild.com</a:t>
            </a:r>
            <a:endParaRPr lang="de-DE" sz="1000" dirty="0">
              <a:solidFill>
                <a:srgbClr val="384045"/>
              </a:solidFill>
              <a:latin typeface="Times"/>
              <a:cs typeface="Time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440000" y="2531340"/>
            <a:ext cx="6170706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Times"/>
                <a:cs typeface="Times"/>
                <a:sym typeface="Wingdings" pitchFamily="2" charset="2"/>
              </a:rPr>
              <a:t>Voraussetzung für eine VTS-Diskussion:</a:t>
            </a:r>
            <a:endParaRPr lang="de-DE" dirty="0" smtClean="0">
              <a:latin typeface="Times"/>
              <a:cs typeface="Times"/>
            </a:endParaRPr>
          </a:p>
          <a:p>
            <a:endParaRPr lang="de-DE" dirty="0">
              <a:latin typeface="Times"/>
              <a:cs typeface="Times"/>
            </a:endParaRPr>
          </a:p>
          <a:p>
            <a:r>
              <a:rPr lang="de-AT" dirty="0">
                <a:latin typeface="Times"/>
                <a:cs typeface="Times"/>
                <a:sym typeface="Wingdings" pitchFamily="2" charset="2"/>
              </a:rPr>
              <a:t> e</a:t>
            </a:r>
            <a:r>
              <a:rPr lang="de-DE" dirty="0" smtClean="0">
                <a:latin typeface="Times"/>
                <a:cs typeface="Times"/>
              </a:rPr>
              <a:t>in Bild / Kunstwerk</a:t>
            </a:r>
          </a:p>
          <a:p>
            <a:endParaRPr lang="de-DE" dirty="0">
              <a:latin typeface="Times"/>
              <a:cs typeface="Times"/>
            </a:endParaRPr>
          </a:p>
          <a:p>
            <a:r>
              <a:rPr lang="de-AT" dirty="0">
                <a:latin typeface="Times"/>
                <a:cs typeface="Times"/>
                <a:sym typeface="Wingdings" pitchFamily="2" charset="2"/>
              </a:rPr>
              <a:t> ein Moderator</a:t>
            </a:r>
            <a:endParaRPr lang="de-DE" dirty="0" smtClean="0">
              <a:latin typeface="Times"/>
              <a:cs typeface="Times"/>
            </a:endParaRPr>
          </a:p>
          <a:p>
            <a:endParaRPr lang="de-DE" dirty="0">
              <a:latin typeface="Times"/>
              <a:cs typeface="Times"/>
            </a:endParaRPr>
          </a:p>
          <a:p>
            <a:r>
              <a:rPr lang="de-AT" dirty="0">
                <a:latin typeface="Times"/>
                <a:cs typeface="Times"/>
                <a:sym typeface="Wingdings" pitchFamily="2" charset="2"/>
              </a:rPr>
              <a:t> e</a:t>
            </a:r>
            <a:r>
              <a:rPr lang="de-DE" dirty="0" smtClean="0">
                <a:latin typeface="Times"/>
                <a:cs typeface="Times"/>
              </a:rPr>
              <a:t>ine Gruppe von Menschen</a:t>
            </a:r>
          </a:p>
          <a:p>
            <a:endParaRPr lang="de-DE" dirty="0">
              <a:latin typeface="Times"/>
              <a:cs typeface="Times"/>
            </a:endParaRPr>
          </a:p>
          <a:p>
            <a:r>
              <a:rPr lang="de-AT" dirty="0">
                <a:latin typeface="Times"/>
                <a:cs typeface="Times"/>
                <a:sym typeface="Wingdings" pitchFamily="2" charset="2"/>
              </a:rPr>
              <a:t> </a:t>
            </a:r>
            <a:r>
              <a:rPr lang="de-DE" dirty="0">
                <a:latin typeface="Times"/>
                <a:cs typeface="Times"/>
                <a:sym typeface="Wingdings" pitchFamily="2" charset="2"/>
              </a:rPr>
              <a:t>e</a:t>
            </a:r>
            <a:r>
              <a:rPr lang="de-DE" dirty="0" smtClean="0">
                <a:latin typeface="Times"/>
                <a:cs typeface="Times"/>
              </a:rPr>
              <a:t>in Moment der Ruhe</a:t>
            </a:r>
          </a:p>
          <a:p>
            <a:endParaRPr lang="de-DE" dirty="0">
              <a:latin typeface="Times"/>
              <a:cs typeface="Time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440000" y="1620000"/>
            <a:ext cx="6170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2"/>
                </a:solidFill>
                <a:latin typeface="Times"/>
                <a:cs typeface="Times"/>
              </a:rPr>
              <a:t>Wie funktioniert VTS?</a:t>
            </a:r>
          </a:p>
        </p:txBody>
      </p:sp>
    </p:spTree>
    <p:extLst>
      <p:ext uri="{BB962C8B-B14F-4D97-AF65-F5344CB8AC3E}">
        <p14:creationId xmlns:p14="http://schemas.microsoft.com/office/powerpoint/2010/main" val="1161085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1111222"/>
          </a:xfrm>
          <a:prstGeom prst="rect">
            <a:avLst/>
          </a:prstGeom>
          <a:solidFill>
            <a:srgbClr val="3840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Siegel Angelika neu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8" y="54000"/>
            <a:ext cx="952535" cy="95752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129117" y="657412"/>
            <a:ext cx="6745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chemeClr val="bg1"/>
                </a:solidFill>
                <a:latin typeface="Times"/>
                <a:cs typeface="Times"/>
              </a:rPr>
              <a:t>VTS          </a:t>
            </a:r>
            <a:r>
              <a:rPr lang="de-DE" sz="1200" dirty="0" smtClean="0">
                <a:solidFill>
                  <a:schemeClr val="accent2"/>
                </a:solidFill>
                <a:latin typeface="Times"/>
                <a:cs typeface="Times"/>
              </a:rPr>
              <a:t>Technik</a:t>
            </a:r>
            <a:r>
              <a:rPr lang="de-DE" sz="1200" dirty="0" smtClean="0">
                <a:solidFill>
                  <a:schemeClr val="bg1"/>
                </a:solidFill>
                <a:latin typeface="Times"/>
                <a:cs typeface="Times"/>
              </a:rPr>
              <a:t>          Ergebnisse          Ausbildung</a:t>
            </a:r>
            <a:endParaRPr lang="de-DE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453" y="6517344"/>
            <a:ext cx="89243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384045"/>
                </a:solidFill>
                <a:latin typeface="Times"/>
                <a:cs typeface="Times"/>
              </a:rPr>
              <a:t>Angelika Jung         Institut für Visuelle Bildung        </a:t>
            </a:r>
            <a:r>
              <a:rPr lang="de-DE" sz="1000" dirty="0" err="1" smtClean="0">
                <a:solidFill>
                  <a:srgbClr val="384045"/>
                </a:solidFill>
                <a:latin typeface="Times"/>
                <a:cs typeface="Times"/>
              </a:rPr>
              <a:t>www.visbild.com</a:t>
            </a:r>
            <a:endParaRPr lang="de-DE" sz="1000" dirty="0">
              <a:solidFill>
                <a:srgbClr val="384045"/>
              </a:solidFill>
              <a:latin typeface="Times"/>
              <a:cs typeface="Time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440000" y="2520000"/>
            <a:ext cx="6170706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à"/>
            </a:pPr>
            <a:r>
              <a:rPr lang="de-DE" dirty="0">
                <a:sym typeface="Wingdings" pitchFamily="2" charset="2"/>
              </a:rPr>
              <a:t>Frage 1</a:t>
            </a:r>
          </a:p>
          <a:p>
            <a:r>
              <a:rPr lang="de-DE" dirty="0">
                <a:latin typeface="Times"/>
                <a:cs typeface="Times"/>
                <a:sym typeface="Wingdings" pitchFamily="2" charset="2"/>
              </a:rPr>
              <a:t>     </a:t>
            </a:r>
            <a:r>
              <a:rPr lang="de-DE" b="1" dirty="0" smtClean="0">
                <a:solidFill>
                  <a:srgbClr val="ED7D31"/>
                </a:solidFill>
                <a:latin typeface="Times"/>
                <a:cs typeface="Times"/>
                <a:sym typeface="Wingdings" pitchFamily="2" charset="2"/>
              </a:rPr>
              <a:t>Was passiert in diesem Bild?</a:t>
            </a:r>
          </a:p>
          <a:p>
            <a:endParaRPr lang="de-DE" dirty="0" smtClean="0">
              <a:latin typeface="Times"/>
              <a:cs typeface="Times"/>
            </a:endParaRPr>
          </a:p>
          <a:p>
            <a:pPr marL="285750" indent="-285750">
              <a:buFont typeface="Wingdings" charset="0"/>
              <a:buChar char="à"/>
            </a:pPr>
            <a:r>
              <a:rPr lang="de-DE" dirty="0">
                <a:sym typeface="Wingdings" pitchFamily="2" charset="2"/>
              </a:rPr>
              <a:t>Frage 2</a:t>
            </a:r>
          </a:p>
          <a:p>
            <a:r>
              <a:rPr lang="de-DE" dirty="0" smtClean="0">
                <a:latin typeface="Times"/>
                <a:cs typeface="Times"/>
                <a:sym typeface="Wingdings" pitchFamily="2" charset="2"/>
              </a:rPr>
              <a:t>     </a:t>
            </a:r>
            <a:r>
              <a:rPr lang="de-DE" b="1" dirty="0" smtClean="0">
                <a:solidFill>
                  <a:srgbClr val="ED7D31"/>
                </a:solidFill>
                <a:latin typeface="Times"/>
                <a:cs typeface="Times"/>
                <a:sym typeface="Wingdings" pitchFamily="2" charset="2"/>
              </a:rPr>
              <a:t>Was sehen Sie, dass Sie das sagen können?</a:t>
            </a:r>
            <a:endParaRPr lang="de-DE" b="1" dirty="0" smtClean="0">
              <a:solidFill>
                <a:srgbClr val="ED7D31"/>
              </a:solidFill>
              <a:latin typeface="Times"/>
              <a:cs typeface="Times"/>
            </a:endParaRPr>
          </a:p>
          <a:p>
            <a:endParaRPr lang="de-DE" dirty="0">
              <a:latin typeface="Times"/>
              <a:cs typeface="Times"/>
            </a:endParaRPr>
          </a:p>
          <a:p>
            <a:pPr marL="285750" indent="-285750">
              <a:buFont typeface="Wingdings" charset="0"/>
              <a:buChar char="à"/>
            </a:pPr>
            <a:r>
              <a:rPr lang="de-AT" dirty="0">
                <a:latin typeface="Times"/>
                <a:cs typeface="Times"/>
                <a:sym typeface="Wingdings" pitchFamily="2" charset="2"/>
              </a:rPr>
              <a:t>Frage 3</a:t>
            </a:r>
          </a:p>
          <a:p>
            <a:r>
              <a:rPr lang="de-AT" dirty="0" smtClean="0">
                <a:latin typeface="Times"/>
                <a:cs typeface="Times"/>
                <a:sym typeface="Wingdings" pitchFamily="2" charset="2"/>
              </a:rPr>
              <a:t>     </a:t>
            </a:r>
            <a:r>
              <a:rPr lang="de-AT" b="1" dirty="0" smtClean="0">
                <a:solidFill>
                  <a:srgbClr val="ED7D31"/>
                </a:solidFill>
                <a:latin typeface="Times"/>
                <a:cs typeface="Times"/>
                <a:sym typeface="Wingdings" pitchFamily="2" charset="2"/>
              </a:rPr>
              <a:t>Was kann mann sonst noch finden?</a:t>
            </a:r>
            <a:endParaRPr lang="de-DE" b="1" dirty="0" smtClean="0">
              <a:solidFill>
                <a:srgbClr val="ED7D31"/>
              </a:solidFill>
              <a:latin typeface="Times"/>
              <a:cs typeface="Times"/>
            </a:endParaRPr>
          </a:p>
          <a:p>
            <a:endParaRPr lang="de-DE" dirty="0">
              <a:latin typeface="Times"/>
              <a:cs typeface="Times"/>
            </a:endParaRPr>
          </a:p>
          <a:p>
            <a:endParaRPr lang="de-DE" dirty="0">
              <a:latin typeface="Times"/>
              <a:cs typeface="Time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440000" y="1620000"/>
            <a:ext cx="6170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2"/>
                </a:solidFill>
                <a:latin typeface="Times"/>
                <a:cs typeface="Times"/>
              </a:rPr>
              <a:t>Die drei Kernfragen von VTS</a:t>
            </a:r>
          </a:p>
        </p:txBody>
      </p:sp>
    </p:spTree>
    <p:extLst>
      <p:ext uri="{BB962C8B-B14F-4D97-AF65-F5344CB8AC3E}">
        <p14:creationId xmlns:p14="http://schemas.microsoft.com/office/powerpoint/2010/main" val="3418900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VTS10-31-16LN-superJumb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790"/>
            <a:ext cx="9221853" cy="614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0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ildschirmfoto 2017-01-13 um 18.31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23" y="238125"/>
            <a:ext cx="7450283" cy="633714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222375" y="6581001"/>
            <a:ext cx="685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/>
              <a:t>https://www.nytimes.com/column/learning-whats-going-on-in-this-picture</a:t>
            </a:r>
          </a:p>
        </p:txBody>
      </p:sp>
    </p:spTree>
    <p:extLst>
      <p:ext uri="{BB962C8B-B14F-4D97-AF65-F5344CB8AC3E}">
        <p14:creationId xmlns:p14="http://schemas.microsoft.com/office/powerpoint/2010/main" val="3990813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0" y="0"/>
            <a:ext cx="66718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52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662" y="1153716"/>
            <a:ext cx="2733675" cy="81915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890" y="1153716"/>
            <a:ext cx="2557463" cy="84991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3884" y="2162673"/>
            <a:ext cx="2687781" cy="85248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5780" y="3204968"/>
            <a:ext cx="2603260" cy="314632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476875" y="3810000"/>
            <a:ext cx="22629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AT" sz="2400" dirty="0" smtClean="0"/>
              <a:t>Bildinhalte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AT" sz="2400" dirty="0" smtClean="0"/>
              <a:t>Bildgeschichte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AT" sz="2400" dirty="0" smtClean="0"/>
              <a:t>Emotionen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AT" sz="2400" dirty="0" smtClean="0"/>
              <a:t>Bildästhetik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3305083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1111222"/>
          </a:xfrm>
          <a:prstGeom prst="rect">
            <a:avLst/>
          </a:prstGeom>
          <a:solidFill>
            <a:srgbClr val="3840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Siegel Angelika neu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8" y="54000"/>
            <a:ext cx="952535" cy="95752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129117" y="657412"/>
            <a:ext cx="6745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chemeClr val="bg1"/>
                </a:solidFill>
                <a:latin typeface="Times"/>
                <a:cs typeface="Times"/>
              </a:rPr>
              <a:t>VTS          </a:t>
            </a:r>
            <a:r>
              <a:rPr lang="de-DE" sz="1200" dirty="0" smtClean="0">
                <a:solidFill>
                  <a:schemeClr val="accent2"/>
                </a:solidFill>
                <a:latin typeface="Times"/>
                <a:cs typeface="Times"/>
              </a:rPr>
              <a:t>Technik</a:t>
            </a:r>
            <a:r>
              <a:rPr lang="de-DE" sz="1200" dirty="0" smtClean="0">
                <a:solidFill>
                  <a:schemeClr val="bg1"/>
                </a:solidFill>
                <a:latin typeface="Times"/>
                <a:cs typeface="Times"/>
              </a:rPr>
              <a:t>          Ergebnisse          Ausbildung</a:t>
            </a:r>
            <a:endParaRPr lang="de-DE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453" y="6517344"/>
            <a:ext cx="89243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384045"/>
                </a:solidFill>
                <a:latin typeface="Times"/>
                <a:cs typeface="Times"/>
              </a:rPr>
              <a:t>Angelika Jung         Institut für Visuelle Bildung        </a:t>
            </a:r>
            <a:r>
              <a:rPr lang="de-DE" sz="1000" dirty="0" err="1" smtClean="0">
                <a:solidFill>
                  <a:srgbClr val="384045"/>
                </a:solidFill>
                <a:latin typeface="Times"/>
                <a:cs typeface="Times"/>
              </a:rPr>
              <a:t>www.visbild.com</a:t>
            </a:r>
            <a:endParaRPr lang="de-DE" sz="1000" dirty="0">
              <a:solidFill>
                <a:srgbClr val="384045"/>
              </a:solidFill>
              <a:latin typeface="Times"/>
              <a:cs typeface="Time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440134" y="2245364"/>
            <a:ext cx="6170572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à"/>
            </a:pPr>
            <a:r>
              <a:rPr lang="de-DE" dirty="0">
                <a:latin typeface="Times"/>
                <a:cs typeface="Times"/>
                <a:sym typeface="Wingdings" pitchFamily="2" charset="2"/>
              </a:rPr>
              <a:t>Ein Moment der Ruhe</a:t>
            </a:r>
            <a:endParaRPr lang="de-DE" b="1" dirty="0" smtClean="0">
              <a:solidFill>
                <a:srgbClr val="ED7D31"/>
              </a:solidFill>
              <a:latin typeface="Times"/>
              <a:cs typeface="Times"/>
              <a:sym typeface="Wingdings" pitchFamily="2" charset="2"/>
            </a:endParaRPr>
          </a:p>
          <a:p>
            <a:endParaRPr lang="de-DE" dirty="0" smtClean="0">
              <a:latin typeface="Times"/>
              <a:cs typeface="Times"/>
            </a:endParaRPr>
          </a:p>
          <a:p>
            <a:pPr marL="285750" indent="-285750">
              <a:buFont typeface="Wingdings" charset="0"/>
              <a:buChar char="à"/>
            </a:pPr>
            <a:r>
              <a:rPr lang="de-DE" dirty="0">
                <a:latin typeface="Times"/>
                <a:cs typeface="Times"/>
                <a:sym typeface="Wingdings" pitchFamily="2" charset="2"/>
              </a:rPr>
              <a:t>Beherrschen der 3 Kernfragen</a:t>
            </a:r>
          </a:p>
          <a:p>
            <a:pPr marL="285750" indent="-285750">
              <a:buFont typeface="Wingdings" charset="0"/>
              <a:buChar char="à"/>
            </a:pPr>
            <a:endParaRPr lang="de-DE" b="1" dirty="0" smtClean="0">
              <a:solidFill>
                <a:srgbClr val="ED7D31"/>
              </a:solidFill>
              <a:latin typeface="Times"/>
              <a:cs typeface="Times"/>
              <a:sym typeface="Wingdings" pitchFamily="2" charset="2"/>
            </a:endParaRPr>
          </a:p>
          <a:p>
            <a:pPr marL="285750" indent="-285750">
              <a:buFont typeface="Wingdings" charset="0"/>
              <a:buChar char="à"/>
            </a:pPr>
            <a:r>
              <a:rPr lang="de-DE" dirty="0">
                <a:latin typeface="Times"/>
                <a:cs typeface="Times"/>
                <a:sym typeface="Wingdings" pitchFamily="2" charset="2"/>
              </a:rPr>
              <a:t>Aufmerksam zuhören – auf Bildinhalte hinzeigen</a:t>
            </a:r>
            <a:endParaRPr lang="de-DE" b="1" dirty="0">
              <a:solidFill>
                <a:srgbClr val="ED7D31"/>
              </a:solidFill>
              <a:latin typeface="Times"/>
              <a:cs typeface="Times"/>
              <a:sym typeface="Wingdings" pitchFamily="2" charset="2"/>
            </a:endParaRPr>
          </a:p>
          <a:p>
            <a:endParaRPr lang="de-DE" dirty="0">
              <a:latin typeface="Times"/>
              <a:cs typeface="Times"/>
            </a:endParaRPr>
          </a:p>
          <a:p>
            <a:pPr marL="285750" indent="-285750">
              <a:buFont typeface="Wingdings" charset="0"/>
              <a:buChar char="à"/>
            </a:pPr>
            <a:r>
              <a:rPr lang="de-DE" dirty="0">
                <a:latin typeface="Times"/>
                <a:cs typeface="Times"/>
                <a:sym typeface="Wingdings" pitchFamily="2" charset="2"/>
              </a:rPr>
              <a:t>Paraphrasieren – erneut auf Bildinhale hinzeigen</a:t>
            </a:r>
          </a:p>
          <a:p>
            <a:r>
              <a:rPr lang="de-DE" dirty="0">
                <a:latin typeface="Times"/>
                <a:cs typeface="Times"/>
                <a:sym typeface="Wingdings" pitchFamily="2" charset="2"/>
              </a:rPr>
              <a:t>     - verknüpfen von Meinungen</a:t>
            </a:r>
          </a:p>
          <a:p>
            <a:pPr marL="285750" indent="-285750">
              <a:buFont typeface="Wingdings" charset="0"/>
              <a:buChar char="à"/>
            </a:pPr>
            <a:endParaRPr lang="de-DE" dirty="0">
              <a:latin typeface="Times"/>
              <a:cs typeface="Times"/>
              <a:sym typeface="Wingdings" pitchFamily="2" charset="2"/>
            </a:endParaRPr>
          </a:p>
          <a:p>
            <a:pPr marL="285750" indent="-285750">
              <a:buFont typeface="Wingdings" charset="0"/>
              <a:buChar char="à"/>
            </a:pPr>
            <a:r>
              <a:rPr lang="de-DE" dirty="0">
                <a:latin typeface="Times"/>
                <a:cs typeface="Times"/>
                <a:sym typeface="Wingdings" pitchFamily="2" charset="2"/>
              </a:rPr>
              <a:t>Sicherstellen, dass man die Beiträge richtig verstanden hat</a:t>
            </a:r>
            <a:endParaRPr lang="de-DE" b="1" dirty="0">
              <a:solidFill>
                <a:srgbClr val="ED7D31"/>
              </a:solidFill>
              <a:latin typeface="Times"/>
              <a:cs typeface="Times"/>
              <a:sym typeface="Wingdings" pitchFamily="2" charset="2"/>
            </a:endParaRPr>
          </a:p>
          <a:p>
            <a:endParaRPr lang="de-DE" dirty="0">
              <a:latin typeface="Times"/>
              <a:cs typeface="Times"/>
            </a:endParaRPr>
          </a:p>
          <a:p>
            <a:pPr marL="285750" indent="-285750">
              <a:buFont typeface="Wingdings" charset="0"/>
              <a:buChar char="à"/>
            </a:pPr>
            <a:r>
              <a:rPr lang="de-DE" dirty="0">
                <a:latin typeface="Times"/>
                <a:cs typeface="Times"/>
                <a:sym typeface="Wingdings" pitchFamily="2" charset="2"/>
              </a:rPr>
              <a:t>Neutral bleiben und keine eigene Meinung vertreten </a:t>
            </a:r>
          </a:p>
          <a:p>
            <a:r>
              <a:rPr lang="de-DE" dirty="0">
                <a:latin typeface="Times"/>
                <a:cs typeface="Times"/>
                <a:sym typeface="Wingdings" pitchFamily="2" charset="2"/>
              </a:rPr>
              <a:t>      (kein Lob, kein Tadel)</a:t>
            </a:r>
            <a:endParaRPr lang="de-DE" b="1" dirty="0">
              <a:solidFill>
                <a:srgbClr val="ED7D31"/>
              </a:solidFill>
              <a:latin typeface="Times"/>
              <a:cs typeface="Times"/>
            </a:endParaRPr>
          </a:p>
          <a:p>
            <a:pPr marL="285750" indent="-285750">
              <a:buFont typeface="Wingdings" charset="0"/>
              <a:buChar char="à"/>
            </a:pPr>
            <a:endParaRPr lang="de-DE" dirty="0" smtClean="0">
              <a:solidFill>
                <a:srgbClr val="ED7D31"/>
              </a:solidFill>
              <a:latin typeface="Times"/>
              <a:cs typeface="Times"/>
            </a:endParaRPr>
          </a:p>
          <a:p>
            <a:endParaRPr lang="de-DE" dirty="0">
              <a:latin typeface="Times"/>
              <a:cs typeface="Times"/>
            </a:endParaRPr>
          </a:p>
          <a:p>
            <a:endParaRPr lang="de-DE" dirty="0">
              <a:latin typeface="Times"/>
              <a:cs typeface="Times"/>
            </a:endParaRPr>
          </a:p>
          <a:p>
            <a:endParaRPr lang="de-DE" dirty="0">
              <a:latin typeface="Times"/>
              <a:cs typeface="Time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440000" y="1620000"/>
            <a:ext cx="6170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2"/>
                </a:solidFill>
                <a:latin typeface="Times"/>
                <a:cs typeface="Times"/>
              </a:rPr>
              <a:t>Die Moderationstechnik</a:t>
            </a:r>
          </a:p>
        </p:txBody>
      </p:sp>
    </p:spTree>
    <p:extLst>
      <p:ext uri="{BB962C8B-B14F-4D97-AF65-F5344CB8AC3E}">
        <p14:creationId xmlns:p14="http://schemas.microsoft.com/office/powerpoint/2010/main" val="3551230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1111222"/>
          </a:xfrm>
          <a:prstGeom prst="rect">
            <a:avLst/>
          </a:prstGeom>
          <a:solidFill>
            <a:srgbClr val="3840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Siegel Angelika neu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8" y="54000"/>
            <a:ext cx="952535" cy="95752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129117" y="657412"/>
            <a:ext cx="6745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chemeClr val="bg1"/>
                </a:solidFill>
                <a:latin typeface="Times"/>
                <a:cs typeface="Times"/>
              </a:rPr>
              <a:t>VTS          Technik          </a:t>
            </a:r>
            <a:r>
              <a:rPr lang="de-DE" sz="1200" dirty="0" smtClean="0">
                <a:solidFill>
                  <a:schemeClr val="accent2"/>
                </a:solidFill>
                <a:latin typeface="Times"/>
                <a:cs typeface="Times"/>
              </a:rPr>
              <a:t>Ergebnisse</a:t>
            </a:r>
            <a:r>
              <a:rPr lang="de-DE" sz="1200" dirty="0" smtClean="0">
                <a:solidFill>
                  <a:schemeClr val="bg1"/>
                </a:solidFill>
                <a:latin typeface="Times"/>
                <a:cs typeface="Times"/>
              </a:rPr>
              <a:t>          Ausbildung</a:t>
            </a:r>
            <a:endParaRPr lang="de-DE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453" y="6517344"/>
            <a:ext cx="89243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384045"/>
                </a:solidFill>
                <a:latin typeface="Times"/>
                <a:cs typeface="Times"/>
              </a:rPr>
              <a:t>Angelika Jung         Institut für Visuelle Bildung        </a:t>
            </a:r>
            <a:r>
              <a:rPr lang="de-DE" sz="1000" dirty="0" err="1" smtClean="0">
                <a:solidFill>
                  <a:srgbClr val="384045"/>
                </a:solidFill>
                <a:latin typeface="Times"/>
                <a:cs typeface="Times"/>
              </a:rPr>
              <a:t>www.visbild.com</a:t>
            </a:r>
            <a:endParaRPr lang="de-DE" sz="1000" dirty="0">
              <a:solidFill>
                <a:srgbClr val="384045"/>
              </a:solidFill>
              <a:latin typeface="Times"/>
              <a:cs typeface="Times"/>
            </a:endParaRP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832" y="1372166"/>
            <a:ext cx="7032687" cy="502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3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1111222"/>
          </a:xfrm>
          <a:prstGeom prst="rect">
            <a:avLst/>
          </a:prstGeom>
          <a:solidFill>
            <a:srgbClr val="3840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Siegel Angelika neu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8" y="54000"/>
            <a:ext cx="952535" cy="95752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129117" y="657412"/>
            <a:ext cx="6745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chemeClr val="bg1"/>
                </a:solidFill>
                <a:latin typeface="Times"/>
                <a:cs typeface="Times"/>
              </a:rPr>
              <a:t>VTS          Technik          </a:t>
            </a:r>
            <a:r>
              <a:rPr lang="de-DE" sz="1200" dirty="0" smtClean="0">
                <a:solidFill>
                  <a:srgbClr val="ED7D31"/>
                </a:solidFill>
                <a:latin typeface="Times"/>
                <a:cs typeface="Times"/>
              </a:rPr>
              <a:t>Ergebnisse</a:t>
            </a:r>
            <a:r>
              <a:rPr lang="de-DE" sz="1200" dirty="0" smtClean="0">
                <a:solidFill>
                  <a:schemeClr val="bg1"/>
                </a:solidFill>
                <a:latin typeface="Times"/>
                <a:cs typeface="Times"/>
              </a:rPr>
              <a:t>          Ausbildung</a:t>
            </a:r>
            <a:endParaRPr lang="de-DE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453" y="6517344"/>
            <a:ext cx="89243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384045"/>
                </a:solidFill>
                <a:latin typeface="Times"/>
                <a:cs typeface="Times"/>
              </a:rPr>
              <a:t>Angelika Jung         Institut für Visuelle Bildung        </a:t>
            </a:r>
            <a:r>
              <a:rPr lang="de-DE" sz="1000" dirty="0" err="1" smtClean="0">
                <a:solidFill>
                  <a:srgbClr val="384045"/>
                </a:solidFill>
                <a:latin typeface="Times"/>
                <a:cs typeface="Times"/>
              </a:rPr>
              <a:t>www.visbild.com</a:t>
            </a:r>
            <a:endParaRPr lang="de-DE" sz="1000" dirty="0">
              <a:solidFill>
                <a:srgbClr val="384045"/>
              </a:solidFill>
              <a:latin typeface="Times"/>
              <a:cs typeface="Time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224681" y="1496909"/>
            <a:ext cx="638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2"/>
                </a:solidFill>
                <a:latin typeface="Times"/>
                <a:cs typeface="Times"/>
              </a:rPr>
              <a:t>Kompetenzen auf der Metaebene</a:t>
            </a:r>
          </a:p>
        </p:txBody>
      </p:sp>
      <p:sp>
        <p:nvSpPr>
          <p:cNvPr id="5" name="Rechteck 4"/>
          <p:cNvSpPr/>
          <p:nvPr/>
        </p:nvSpPr>
        <p:spPr>
          <a:xfrm>
            <a:off x="1202002" y="2392786"/>
            <a:ext cx="745014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de-DE" dirty="0">
                <a:latin typeface="Times"/>
                <a:cs typeface="Times"/>
                <a:sym typeface="Wingdings" pitchFamily="2" charset="2"/>
              </a:rPr>
              <a:t>Sprachförderung  -   Wortschatz, Grammatik, komplexe Themen</a:t>
            </a:r>
          </a:p>
          <a:p>
            <a:r>
              <a:rPr lang="de-DE" dirty="0">
                <a:latin typeface="Times"/>
                <a:cs typeface="Times"/>
                <a:sym typeface="Wingdings" pitchFamily="2" charset="2"/>
              </a:rPr>
              <a:t>    </a:t>
            </a:r>
            <a:r>
              <a:rPr lang="de-DE" dirty="0">
                <a:solidFill>
                  <a:srgbClr val="FF6600"/>
                </a:solidFill>
                <a:latin typeface="Times"/>
                <a:cs typeface="Times"/>
                <a:sym typeface="Wingdings" pitchFamily="2" charset="2"/>
              </a:rPr>
              <a:t> (wahrnehmen, denken, sprechen, entscheiden)</a:t>
            </a:r>
            <a:endParaRPr lang="de-DE" b="1" dirty="0">
              <a:solidFill>
                <a:srgbClr val="ED7D31"/>
              </a:solidFill>
              <a:latin typeface="Times"/>
              <a:cs typeface="Times"/>
              <a:sym typeface="Wingdings" pitchFamily="2" charset="2"/>
            </a:endParaRPr>
          </a:p>
          <a:p>
            <a:endParaRPr lang="de-DE" dirty="0">
              <a:latin typeface="Times"/>
              <a:cs typeface="Times"/>
              <a:sym typeface="Wingdings" pitchFamily="2" charset="2"/>
            </a:endParaRPr>
          </a:p>
          <a:p>
            <a:r>
              <a:rPr lang="de-DE" dirty="0">
                <a:latin typeface="Times"/>
                <a:cs typeface="Times"/>
                <a:sym typeface="Wingdings" pitchFamily="2" charset="2"/>
              </a:rPr>
              <a:t>2.   Soziale Kompetenz (Gesprächsregeln, zuhören, aufeinander beziehen</a:t>
            </a:r>
          </a:p>
          <a:p>
            <a:r>
              <a:rPr lang="de-DE" dirty="0">
                <a:latin typeface="Times"/>
                <a:cs typeface="Times"/>
                <a:sym typeface="Wingdings" pitchFamily="2" charset="2"/>
              </a:rPr>
              <a:t>      Wertschätzung der Gruppe )</a:t>
            </a:r>
          </a:p>
          <a:p>
            <a:pPr marL="342900" indent="-342900">
              <a:buAutoNum type="arabicPeriod"/>
            </a:pPr>
            <a:endParaRPr lang="de-DE" dirty="0">
              <a:latin typeface="Times"/>
              <a:cs typeface="Times"/>
              <a:sym typeface="Wingdings" pitchFamily="2" charset="2"/>
            </a:endParaRPr>
          </a:p>
          <a:p>
            <a:pPr marL="342900" indent="-342900">
              <a:buAutoNum type="arabicPeriod" startAt="3"/>
            </a:pPr>
            <a:r>
              <a:rPr lang="de-DE" dirty="0">
                <a:latin typeface="Times"/>
                <a:cs typeface="Times"/>
                <a:sym typeface="Wingdings" pitchFamily="2" charset="2"/>
              </a:rPr>
              <a:t>Selbstbewusstsein, Selbstsicherheit, Selbstvertauen</a:t>
            </a:r>
          </a:p>
          <a:p>
            <a:pPr marL="342900" indent="-342900">
              <a:buAutoNum type="arabicPeriod" startAt="3"/>
            </a:pPr>
            <a:endParaRPr lang="de-DE" dirty="0">
              <a:latin typeface="Times"/>
              <a:cs typeface="Times"/>
              <a:sym typeface="Wingdings" pitchFamily="2" charset="2"/>
            </a:endParaRPr>
          </a:p>
          <a:p>
            <a:r>
              <a:rPr lang="de-DE" dirty="0">
                <a:latin typeface="Times"/>
                <a:cs typeface="Times"/>
                <a:sym typeface="Wingdings" pitchFamily="2" charset="2"/>
              </a:rPr>
              <a:t>4.   Demokratisches Bewusstsein</a:t>
            </a:r>
          </a:p>
          <a:p>
            <a:pPr marL="342900" indent="-342900">
              <a:buAutoNum type="arabicPeriod"/>
            </a:pPr>
            <a:endParaRPr lang="de-DE" dirty="0">
              <a:latin typeface="Times"/>
              <a:cs typeface="Times"/>
              <a:sym typeface="Wingdings" pitchFamily="2" charset="2"/>
            </a:endParaRPr>
          </a:p>
          <a:p>
            <a:endParaRPr lang="de-DE" b="1" dirty="0">
              <a:solidFill>
                <a:srgbClr val="ED7D31"/>
              </a:solidFill>
              <a:latin typeface="Times"/>
              <a:cs typeface="Times"/>
              <a:sym typeface="Wingdings" pitchFamily="2" charset="2"/>
            </a:endParaRPr>
          </a:p>
          <a:p>
            <a:endParaRPr lang="de-DE" dirty="0">
              <a:latin typeface="Times"/>
              <a:cs typeface="Times"/>
            </a:endParaRPr>
          </a:p>
          <a:p>
            <a:endParaRPr lang="de-DE" b="1" dirty="0">
              <a:solidFill>
                <a:srgbClr val="ED7D31"/>
              </a:solidFill>
              <a:latin typeface="Times"/>
              <a:cs typeface="Times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48238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1111222"/>
          </a:xfrm>
          <a:prstGeom prst="rect">
            <a:avLst/>
          </a:prstGeom>
          <a:solidFill>
            <a:srgbClr val="3840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Siegel Angelika neu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8" y="54000"/>
            <a:ext cx="952535" cy="95752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129117" y="657412"/>
            <a:ext cx="6745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chemeClr val="bg1"/>
                </a:solidFill>
                <a:latin typeface="Times"/>
                <a:cs typeface="Times"/>
              </a:rPr>
              <a:t>VTS          Technik          </a:t>
            </a:r>
            <a:r>
              <a:rPr lang="de-DE" sz="1200" dirty="0" smtClean="0">
                <a:solidFill>
                  <a:srgbClr val="ED7D31"/>
                </a:solidFill>
                <a:latin typeface="Times"/>
                <a:cs typeface="Times"/>
              </a:rPr>
              <a:t>Ergebnisse</a:t>
            </a:r>
            <a:r>
              <a:rPr lang="de-DE" sz="1200" dirty="0" smtClean="0">
                <a:solidFill>
                  <a:schemeClr val="bg1"/>
                </a:solidFill>
                <a:latin typeface="Times"/>
                <a:cs typeface="Times"/>
              </a:rPr>
              <a:t>          Ausbildung</a:t>
            </a:r>
            <a:endParaRPr lang="de-DE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453" y="6517344"/>
            <a:ext cx="89243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384045"/>
                </a:solidFill>
                <a:latin typeface="Times"/>
                <a:cs typeface="Times"/>
              </a:rPr>
              <a:t>Angelika Jung         Institut für Visuelle Bildung        </a:t>
            </a:r>
            <a:r>
              <a:rPr lang="de-DE" sz="1000" dirty="0" err="1" smtClean="0">
                <a:solidFill>
                  <a:srgbClr val="384045"/>
                </a:solidFill>
                <a:latin typeface="Times"/>
                <a:cs typeface="Times"/>
              </a:rPr>
              <a:t>www.visbild.com</a:t>
            </a:r>
            <a:endParaRPr lang="de-DE" sz="1000" dirty="0">
              <a:solidFill>
                <a:srgbClr val="384045"/>
              </a:solidFill>
              <a:latin typeface="Times"/>
              <a:cs typeface="Time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224681" y="1496909"/>
            <a:ext cx="638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2"/>
                </a:solidFill>
                <a:latin typeface="Times"/>
                <a:cs typeface="Times"/>
              </a:rPr>
              <a:t>Wie unterstützt VTS den Lehrer/die Lehrerin?</a:t>
            </a:r>
          </a:p>
        </p:txBody>
      </p:sp>
      <p:sp>
        <p:nvSpPr>
          <p:cNvPr id="5" name="Rechteck 4"/>
          <p:cNvSpPr/>
          <p:nvPr/>
        </p:nvSpPr>
        <p:spPr>
          <a:xfrm>
            <a:off x="1190662" y="2154642"/>
            <a:ext cx="7631576" cy="6463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accent2"/>
                </a:solidFill>
                <a:latin typeface="Times"/>
                <a:cs typeface="Times"/>
                <a:sym typeface="Wingdings" pitchFamily="2" charset="2"/>
              </a:rPr>
              <a:t>Voraussetzung: Beherrschen der VTS-Moderationstechnik</a:t>
            </a:r>
          </a:p>
          <a:p>
            <a:pPr marL="342900" indent="-342900">
              <a:buAutoNum type="arabicPeriod"/>
            </a:pPr>
            <a:endParaRPr lang="de-DE" dirty="0">
              <a:solidFill>
                <a:schemeClr val="accent2"/>
              </a:solidFill>
              <a:latin typeface="Times"/>
              <a:cs typeface="Times"/>
              <a:sym typeface="Wingdings" pitchFamily="2" charset="2"/>
            </a:endParaRPr>
          </a:p>
          <a:p>
            <a:pPr marL="285750" indent="-285750">
              <a:buFont typeface="Wingdings" charset="0"/>
              <a:buChar char="à"/>
            </a:pPr>
            <a:r>
              <a:rPr lang="de-DE" dirty="0">
                <a:latin typeface="Times"/>
                <a:cs typeface="Times"/>
                <a:sym typeface="Wingdings" pitchFamily="2" charset="2"/>
              </a:rPr>
              <a:t>Konzentrierte Atmosphäre in der Lerngruppe</a:t>
            </a:r>
          </a:p>
          <a:p>
            <a:endParaRPr lang="de-DE" dirty="0">
              <a:latin typeface="Times"/>
              <a:cs typeface="Times"/>
            </a:endParaRPr>
          </a:p>
          <a:p>
            <a:pPr marL="285750" indent="-285750">
              <a:buFont typeface="Wingdings" charset="0"/>
              <a:buChar char="à"/>
            </a:pPr>
            <a:r>
              <a:rPr lang="de-DE" dirty="0">
                <a:latin typeface="Times"/>
                <a:cs typeface="Times"/>
                <a:sym typeface="Wingdings" pitchFamily="2" charset="2"/>
              </a:rPr>
              <a:t>Aktive Teilnahme in der Lerngruppe</a:t>
            </a:r>
          </a:p>
          <a:p>
            <a:pPr marL="285750" indent="-285750">
              <a:buFont typeface="Wingdings" charset="0"/>
              <a:buChar char="à"/>
            </a:pPr>
            <a:endParaRPr lang="de-DE" b="1" dirty="0">
              <a:solidFill>
                <a:srgbClr val="ED7D31"/>
              </a:solidFill>
              <a:latin typeface="Times"/>
              <a:cs typeface="Times"/>
              <a:sym typeface="Wingdings" pitchFamily="2" charset="2"/>
            </a:endParaRPr>
          </a:p>
          <a:p>
            <a:pPr marL="285750" indent="-285750">
              <a:buFont typeface="Wingdings" charset="0"/>
              <a:buChar char="à"/>
            </a:pPr>
            <a:r>
              <a:rPr lang="de-DE" dirty="0">
                <a:latin typeface="Times"/>
                <a:cs typeface="Times"/>
                <a:sym typeface="Wingdings" pitchFamily="2" charset="2"/>
              </a:rPr>
              <a:t>Disziplinierte Gesprächsführung</a:t>
            </a:r>
            <a:endParaRPr lang="de-DE" b="1" dirty="0">
              <a:solidFill>
                <a:srgbClr val="ED7D31"/>
              </a:solidFill>
              <a:latin typeface="Times"/>
              <a:cs typeface="Times"/>
              <a:sym typeface="Wingdings" pitchFamily="2" charset="2"/>
            </a:endParaRPr>
          </a:p>
          <a:p>
            <a:endParaRPr lang="de-DE" dirty="0">
              <a:latin typeface="Times"/>
              <a:cs typeface="Times"/>
            </a:endParaRPr>
          </a:p>
          <a:p>
            <a:pPr marL="285750" indent="-285750">
              <a:buFont typeface="Wingdings" charset="0"/>
              <a:buChar char="à"/>
            </a:pPr>
            <a:r>
              <a:rPr lang="de-DE" dirty="0">
                <a:latin typeface="Times"/>
                <a:cs typeface="Times"/>
                <a:sym typeface="Wingdings" pitchFamily="2" charset="2"/>
              </a:rPr>
              <a:t>Hilfe zur Selbsthilfe – Förderung des individuellen Problemlösungspotential</a:t>
            </a:r>
          </a:p>
          <a:p>
            <a:pPr marL="285750" indent="-285750">
              <a:buFont typeface="Wingdings" charset="0"/>
              <a:buChar char="à"/>
            </a:pPr>
            <a:endParaRPr lang="de-DE" dirty="0">
              <a:latin typeface="Times"/>
              <a:cs typeface="Times"/>
              <a:sym typeface="Wingdings" pitchFamily="2" charset="2"/>
            </a:endParaRPr>
          </a:p>
          <a:p>
            <a:pPr marL="285750" indent="-285750">
              <a:buFont typeface="Wingdings" charset="0"/>
              <a:buChar char="à"/>
            </a:pPr>
            <a:r>
              <a:rPr lang="de-DE" dirty="0">
                <a:latin typeface="Times"/>
                <a:cs typeface="Times"/>
                <a:sym typeface="Wingdings" pitchFamily="2" charset="2"/>
              </a:rPr>
              <a:t>Individuellpotential erkennen und fördern (der/die  LehrerIn als PotentialförderIn)</a:t>
            </a:r>
          </a:p>
          <a:p>
            <a:pPr marL="285750" indent="-285750">
              <a:buFont typeface="Wingdings" charset="0"/>
              <a:buChar char="à"/>
            </a:pPr>
            <a:endParaRPr lang="de-DE" dirty="0">
              <a:latin typeface="Times"/>
              <a:cs typeface="Times"/>
              <a:sym typeface="Wingdings" pitchFamily="2" charset="2"/>
            </a:endParaRPr>
          </a:p>
          <a:p>
            <a:pPr marL="285750" indent="-285750">
              <a:buFont typeface="Wingdings" charset="0"/>
              <a:buChar char="à"/>
            </a:pPr>
            <a:r>
              <a:rPr lang="de-DE" dirty="0">
                <a:latin typeface="Times"/>
                <a:cs typeface="Times"/>
                <a:sym typeface="Wingdings" pitchFamily="2" charset="2"/>
              </a:rPr>
              <a:t>Transkulturelle Plattform</a:t>
            </a:r>
          </a:p>
          <a:p>
            <a:pPr marL="285750" indent="-285750">
              <a:buFont typeface="Wingdings" charset="0"/>
              <a:buChar char="à"/>
            </a:pPr>
            <a:endParaRPr lang="de-DE" dirty="0">
              <a:latin typeface="Times"/>
              <a:cs typeface="Times"/>
              <a:sym typeface="Wingdings" pitchFamily="2" charset="2"/>
            </a:endParaRPr>
          </a:p>
          <a:p>
            <a:pPr marL="285750" indent="-285750">
              <a:buFont typeface="Wingdings" charset="0"/>
              <a:buChar char="à"/>
            </a:pPr>
            <a:endParaRPr lang="de-DE" dirty="0">
              <a:sym typeface="Wingdings" pitchFamily="2" charset="2"/>
            </a:endParaRPr>
          </a:p>
          <a:p>
            <a:endParaRPr lang="de-DE" dirty="0">
              <a:sym typeface="Wingdings" pitchFamily="2" charset="2"/>
            </a:endParaRPr>
          </a:p>
          <a:p>
            <a:endParaRPr lang="de-DE" b="1" dirty="0">
              <a:solidFill>
                <a:srgbClr val="ED7D31"/>
              </a:solidFill>
              <a:latin typeface="Times"/>
              <a:cs typeface="Times"/>
              <a:sym typeface="Wingdings" pitchFamily="2" charset="2"/>
            </a:endParaRPr>
          </a:p>
          <a:p>
            <a:endParaRPr lang="de-DE" dirty="0">
              <a:latin typeface="Times"/>
              <a:cs typeface="Times"/>
            </a:endParaRPr>
          </a:p>
          <a:p>
            <a:pPr marL="285750" indent="-285750">
              <a:buFont typeface="Wingdings" charset="0"/>
              <a:buChar char="à"/>
            </a:pPr>
            <a:endParaRPr lang="de-DE" dirty="0">
              <a:solidFill>
                <a:srgbClr val="ED7D31"/>
              </a:solidFill>
              <a:latin typeface="Times"/>
              <a:cs typeface="Times"/>
              <a:sym typeface="Wingdings" pitchFamily="2" charset="2"/>
            </a:endParaRPr>
          </a:p>
          <a:p>
            <a:endParaRPr lang="de-DE" dirty="0">
              <a:sym typeface="Wingdings" pitchFamily="2" charset="2"/>
            </a:endParaRPr>
          </a:p>
          <a:p>
            <a:endParaRPr lang="de-DE" dirty="0">
              <a:latin typeface="Times"/>
              <a:cs typeface="Times"/>
            </a:endParaRPr>
          </a:p>
          <a:p>
            <a:endParaRPr lang="de-DE" b="1" dirty="0">
              <a:solidFill>
                <a:srgbClr val="ED7D31"/>
              </a:solidFill>
              <a:latin typeface="Times"/>
              <a:cs typeface="Times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41553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1111222"/>
          </a:xfrm>
          <a:prstGeom prst="rect">
            <a:avLst/>
          </a:prstGeom>
          <a:solidFill>
            <a:srgbClr val="3840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Siegel Angelika neu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8" y="54000"/>
            <a:ext cx="952535" cy="95752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129117" y="657412"/>
            <a:ext cx="6745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chemeClr val="bg1"/>
                </a:solidFill>
                <a:latin typeface="Times"/>
                <a:cs typeface="Times"/>
              </a:rPr>
              <a:t>VTS          Technik          Ergebnisse          </a:t>
            </a:r>
            <a:r>
              <a:rPr lang="de-DE" sz="1200" dirty="0" smtClean="0">
                <a:solidFill>
                  <a:schemeClr val="accent2"/>
                </a:solidFill>
                <a:latin typeface="Times"/>
                <a:cs typeface="Times"/>
              </a:rPr>
              <a:t>Ausbildung</a:t>
            </a:r>
            <a:endParaRPr lang="de-DE" sz="1200" dirty="0">
              <a:solidFill>
                <a:schemeClr val="accent2"/>
              </a:solidFill>
              <a:latin typeface="Times"/>
              <a:cs typeface="Time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453" y="6517344"/>
            <a:ext cx="89243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384045"/>
                </a:solidFill>
                <a:latin typeface="Times"/>
                <a:cs typeface="Times"/>
              </a:rPr>
              <a:t>Angelika Jung         Institut für</a:t>
            </a:r>
            <a:r>
              <a:rPr lang="de-DE" sz="1000" dirty="0" smtClean="0">
                <a:solidFill>
                  <a:srgbClr val="384045"/>
                </a:solidFill>
                <a:latin typeface="Times"/>
                <a:cs typeface="Times"/>
              </a:rPr>
              <a:t>Institut für Visuelle Bildung        </a:t>
            </a:r>
            <a:r>
              <a:rPr lang="de-DE" sz="1000" dirty="0" err="1" smtClean="0">
                <a:solidFill>
                  <a:srgbClr val="384045"/>
                </a:solidFill>
                <a:latin typeface="Times"/>
                <a:cs typeface="Times"/>
              </a:rPr>
              <a:t>www.visbild.com</a:t>
            </a:r>
            <a:endParaRPr lang="de-DE" sz="1000" dirty="0">
              <a:solidFill>
                <a:srgbClr val="384045"/>
              </a:solidFill>
              <a:latin typeface="Times"/>
              <a:cs typeface="Time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258700" y="1372167"/>
            <a:ext cx="6352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2"/>
                </a:solidFill>
                <a:latin typeface="Times"/>
                <a:cs typeface="Times"/>
              </a:rPr>
              <a:t>VTS-Ausbildung (2 Jahre)</a:t>
            </a:r>
          </a:p>
        </p:txBody>
      </p:sp>
      <p:sp>
        <p:nvSpPr>
          <p:cNvPr id="11" name="Rechteck 10"/>
          <p:cNvSpPr/>
          <p:nvPr/>
        </p:nvSpPr>
        <p:spPr>
          <a:xfrm>
            <a:off x="1236020" y="1859797"/>
            <a:ext cx="6781104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AT" b="1" dirty="0">
              <a:latin typeface="Times"/>
              <a:cs typeface="Times"/>
              <a:sym typeface="Wingdings" pitchFamily="2" charset="2"/>
            </a:endParaRPr>
          </a:p>
          <a:p>
            <a:r>
              <a:rPr lang="de-AT" b="1" dirty="0">
                <a:latin typeface="Times"/>
                <a:cs typeface="Times"/>
                <a:sym typeface="Wingdings" pitchFamily="2" charset="2"/>
              </a:rPr>
              <a:t>Jahr 1 </a:t>
            </a:r>
            <a:endParaRPr lang="de-AT" dirty="0">
              <a:latin typeface="Times"/>
              <a:cs typeface="Times"/>
              <a:sym typeface="Wingdings" pitchFamily="2" charset="2"/>
            </a:endParaRPr>
          </a:p>
          <a:p>
            <a:r>
              <a:rPr lang="de-AT" dirty="0">
                <a:latin typeface="Times"/>
                <a:cs typeface="Times"/>
                <a:sym typeface="Wingdings" pitchFamily="2" charset="2"/>
              </a:rPr>
              <a:t>Erlernen der Moderationstechnik mit gezielter Aufgabenstellung: </a:t>
            </a:r>
          </a:p>
          <a:p>
            <a:r>
              <a:rPr lang="de-AT" dirty="0">
                <a:latin typeface="Times"/>
                <a:cs typeface="Times"/>
                <a:sym typeface="Wingdings" pitchFamily="2" charset="2"/>
              </a:rPr>
              <a:t>	- Sprachförderung</a:t>
            </a:r>
          </a:p>
          <a:p>
            <a:r>
              <a:rPr lang="de-AT" dirty="0">
                <a:latin typeface="Times"/>
                <a:cs typeface="Times"/>
                <a:sym typeface="Wingdings" pitchFamily="2" charset="2"/>
              </a:rPr>
              <a:t>	- soziale Kompetenz</a:t>
            </a:r>
          </a:p>
          <a:p>
            <a:r>
              <a:rPr lang="de-AT" dirty="0">
                <a:latin typeface="Times"/>
                <a:cs typeface="Times"/>
                <a:sym typeface="Wingdings" pitchFamily="2" charset="2"/>
              </a:rPr>
              <a:t>	- Toleranz und Wertschätzung</a:t>
            </a:r>
          </a:p>
          <a:p>
            <a:r>
              <a:rPr lang="de-AT" dirty="0">
                <a:latin typeface="Times"/>
                <a:cs typeface="Times"/>
                <a:sym typeface="Wingdings" pitchFamily="2" charset="2"/>
              </a:rPr>
              <a:t>	- Selbtbewusstsein</a:t>
            </a:r>
          </a:p>
          <a:p>
            <a:endParaRPr lang="de-AT" dirty="0">
              <a:latin typeface="Times"/>
              <a:cs typeface="Times"/>
              <a:sym typeface="Wingdings" pitchFamily="2" charset="2"/>
            </a:endParaRPr>
          </a:p>
          <a:p>
            <a:endParaRPr lang="de-AT" dirty="0">
              <a:latin typeface="Times"/>
              <a:cs typeface="Times"/>
              <a:sym typeface="Wingdings" pitchFamily="2" charset="2"/>
            </a:endParaRPr>
          </a:p>
          <a:p>
            <a:r>
              <a:rPr lang="de-AT" b="1" dirty="0">
                <a:latin typeface="Times"/>
                <a:cs typeface="Times"/>
                <a:sym typeface="Wingdings" pitchFamily="2" charset="2"/>
              </a:rPr>
              <a:t>Jahr 2</a:t>
            </a:r>
            <a:endParaRPr lang="de-AT" dirty="0">
              <a:latin typeface="Times"/>
              <a:cs typeface="Times"/>
              <a:sym typeface="Wingdings" pitchFamily="2" charset="2"/>
            </a:endParaRPr>
          </a:p>
          <a:p>
            <a:r>
              <a:rPr lang="de-AT" dirty="0">
                <a:latin typeface="Times"/>
                <a:cs typeface="Times"/>
                <a:sym typeface="Wingdings" pitchFamily="2" charset="2"/>
              </a:rPr>
              <a:t>Erkennen von Denkstrukturen / Förderung von Potentialen </a:t>
            </a:r>
          </a:p>
          <a:p>
            <a:endParaRPr lang="de-AT" dirty="0">
              <a:latin typeface="Times"/>
              <a:cs typeface="Times"/>
              <a:sym typeface="Wingdings" pitchFamily="2" charset="2"/>
            </a:endParaRPr>
          </a:p>
          <a:p>
            <a:r>
              <a:rPr lang="de-DE">
                <a:latin typeface="Times"/>
                <a:cs typeface="Times"/>
              </a:rPr>
              <a:t>	</a:t>
            </a:r>
          </a:p>
          <a:p>
            <a:r>
              <a:rPr lang="de-DE"/>
              <a:t> </a:t>
            </a:r>
          </a:p>
          <a:p>
            <a:endParaRPr lang="de-AT" dirty="0">
              <a:latin typeface="Times"/>
              <a:cs typeface="Times"/>
              <a:sym typeface="Wingdings" pitchFamily="2" charset="2"/>
            </a:endParaRPr>
          </a:p>
          <a:p>
            <a:endParaRPr lang="de-DE" dirty="0">
              <a:latin typeface="Times"/>
              <a:cs typeface="Times"/>
            </a:endParaRPr>
          </a:p>
          <a:p>
            <a:endParaRPr lang="de-AT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38106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541443" y="1121790"/>
            <a:ext cx="13869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4000" dirty="0" smtClean="0"/>
              <a:t>Inhalt</a:t>
            </a:r>
            <a:endParaRPr lang="de-AT" sz="4000" dirty="0"/>
          </a:p>
        </p:txBody>
      </p:sp>
      <p:sp>
        <p:nvSpPr>
          <p:cNvPr id="3" name="Textfeld 2"/>
          <p:cNvSpPr txBox="1"/>
          <p:nvPr/>
        </p:nvSpPr>
        <p:spPr>
          <a:xfrm>
            <a:off x="1725105" y="1665020"/>
            <a:ext cx="518731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indent="-400050">
              <a:buAutoNum type="romanUcPeriod"/>
            </a:pPr>
            <a:r>
              <a:rPr lang="de-AT" sz="3200" dirty="0" smtClean="0"/>
              <a:t>Grundlagen</a:t>
            </a:r>
            <a:br>
              <a:rPr lang="de-AT" sz="3200" dirty="0" smtClean="0"/>
            </a:br>
            <a:r>
              <a:rPr lang="de-AT" sz="2000" dirty="0" smtClean="0"/>
              <a:t>Bild und Technik</a:t>
            </a:r>
            <a:br>
              <a:rPr lang="de-AT" sz="2000" dirty="0" smtClean="0"/>
            </a:br>
            <a:r>
              <a:rPr lang="de-AT" sz="2000" dirty="0" smtClean="0"/>
              <a:t>Bild und Bildung</a:t>
            </a:r>
            <a:br>
              <a:rPr lang="de-AT" sz="2000" dirty="0" smtClean="0"/>
            </a:br>
            <a:r>
              <a:rPr lang="de-AT" sz="2000" dirty="0" smtClean="0"/>
              <a:t>Bild und </a:t>
            </a:r>
            <a:r>
              <a:rPr lang="de-AT" sz="2000" dirty="0" err="1" smtClean="0"/>
              <a:t>Literalität</a:t>
            </a:r>
            <a:endParaRPr lang="de-AT" sz="2000" dirty="0" smtClean="0"/>
          </a:p>
          <a:p>
            <a:pPr marL="400050" indent="-400050">
              <a:buAutoNum type="romanUcPeriod"/>
            </a:pPr>
            <a:r>
              <a:rPr lang="de-AT" sz="3200" dirty="0" smtClean="0"/>
              <a:t>Theorie und Praxis von VTS</a:t>
            </a:r>
            <a:br>
              <a:rPr lang="de-AT" sz="3200" dirty="0" smtClean="0"/>
            </a:br>
            <a:r>
              <a:rPr lang="de-AT" sz="2000" dirty="0" smtClean="0"/>
              <a:t>Was ist VTS</a:t>
            </a:r>
            <a:br>
              <a:rPr lang="de-AT" sz="2000" dirty="0" smtClean="0"/>
            </a:br>
            <a:r>
              <a:rPr lang="de-AT" sz="2000" dirty="0" smtClean="0"/>
              <a:t>Moderationstechniken</a:t>
            </a:r>
            <a:br>
              <a:rPr lang="de-AT" sz="2000" dirty="0" smtClean="0"/>
            </a:br>
            <a:r>
              <a:rPr lang="de-AT" sz="2000" dirty="0" smtClean="0"/>
              <a:t>VTS in der Schule</a:t>
            </a:r>
          </a:p>
          <a:p>
            <a:pPr marL="400050" indent="-400050">
              <a:buAutoNum type="romanUcPeriod"/>
            </a:pPr>
            <a:r>
              <a:rPr lang="de-AT" sz="3200" dirty="0" smtClean="0"/>
              <a:t>Resümee</a:t>
            </a:r>
            <a:endParaRPr lang="de-AT" sz="32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066" y="4338567"/>
            <a:ext cx="1587295" cy="148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268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13396" y="1401640"/>
            <a:ext cx="891720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400" b="1" dirty="0">
                <a:solidFill>
                  <a:srgbClr val="0062BB"/>
                </a:solidFill>
                <a:latin typeface="Calibri" pitchFamily="34" charset="0"/>
                <a:sym typeface="Verdana"/>
              </a:rPr>
              <a:t>             </a:t>
            </a:r>
            <a:r>
              <a:rPr lang="de-AT" sz="2400" b="1" dirty="0" smtClean="0">
                <a:latin typeface="Calibri" pitchFamily="34" charset="0"/>
                <a:sym typeface="Verdana"/>
              </a:rPr>
              <a:t>Personale Lernprozesse</a:t>
            </a:r>
          </a:p>
          <a:p>
            <a:endParaRPr lang="de-AT" dirty="0" err="1"/>
          </a:p>
          <a:p>
            <a:r>
              <a:rPr lang="de-AT" dirty="0" err="1"/>
              <a:t>Teachable</a:t>
            </a:r>
            <a:r>
              <a:rPr lang="de-AT" dirty="0"/>
              <a:t> </a:t>
            </a:r>
            <a:r>
              <a:rPr lang="de-AT" dirty="0" err="1"/>
              <a:t>moment</a:t>
            </a:r>
            <a:r>
              <a:rPr lang="de-AT" dirty="0"/>
              <a:t> (</a:t>
            </a:r>
            <a:r>
              <a:rPr lang="de-AT" dirty="0" err="1"/>
              <a:t>Havighurst</a:t>
            </a:r>
            <a:r>
              <a:rPr lang="de-AT" dirty="0"/>
              <a:t> 1956, Montessori, …)</a:t>
            </a:r>
          </a:p>
          <a:p>
            <a:r>
              <a:rPr lang="de-AT" dirty="0"/>
              <a:t>im Rahmen formaler Bildung</a:t>
            </a:r>
          </a:p>
          <a:p>
            <a:endParaRPr lang="de-AT" dirty="0"/>
          </a:p>
          <a:p>
            <a:pPr>
              <a:buFont typeface="Wingdings"/>
              <a:buChar char="à"/>
            </a:pPr>
            <a:r>
              <a:rPr lang="de-AT" dirty="0">
                <a:sym typeface="Wingdings" pitchFamily="2" charset="2"/>
              </a:rPr>
              <a:t> Freiraum (≠Schonraum): </a:t>
            </a:r>
            <a:br>
              <a:rPr lang="de-AT" dirty="0">
                <a:sym typeface="Wingdings" pitchFamily="2" charset="2"/>
              </a:rPr>
            </a:br>
            <a:r>
              <a:rPr lang="de-AT" dirty="0">
                <a:sym typeface="Wingdings" pitchFamily="2" charset="2"/>
              </a:rPr>
              <a:t>		* deutungsfreier Raum (als Initiale)</a:t>
            </a:r>
            <a:br>
              <a:rPr lang="de-AT" dirty="0">
                <a:sym typeface="Wingdings" pitchFamily="2" charset="2"/>
              </a:rPr>
            </a:br>
            <a:r>
              <a:rPr lang="de-AT" dirty="0">
                <a:sym typeface="Wingdings" pitchFamily="2" charset="2"/>
              </a:rPr>
              <a:t>		* Resonanzphänomene (affektiv/emotional, kognitiv, performativ, „Flow“)</a:t>
            </a:r>
            <a:br>
              <a:rPr lang="de-AT" dirty="0">
                <a:sym typeface="Wingdings" pitchFamily="2" charset="2"/>
              </a:rPr>
            </a:br>
            <a:r>
              <a:rPr lang="de-AT" dirty="0">
                <a:sym typeface="Wingdings" pitchFamily="2" charset="2"/>
              </a:rPr>
              <a:t>			</a:t>
            </a:r>
            <a:r>
              <a:rPr lang="de-AT" dirty="0" err="1">
                <a:sym typeface="Wingdings" pitchFamily="2" charset="2"/>
              </a:rPr>
              <a:t>Entschleunigung</a:t>
            </a:r>
            <a:r>
              <a:rPr lang="de-AT" dirty="0">
                <a:sym typeface="Wingdings" pitchFamily="2" charset="2"/>
              </a:rPr>
              <a:t>/Innehalten</a:t>
            </a:r>
            <a:br>
              <a:rPr lang="de-AT" dirty="0">
                <a:sym typeface="Wingdings" pitchFamily="2" charset="2"/>
              </a:rPr>
            </a:br>
            <a:r>
              <a:rPr lang="de-AT" dirty="0">
                <a:sym typeface="Wingdings" pitchFamily="2" charset="2"/>
              </a:rPr>
              <a:t>			Dialog (innerer und äußerer)</a:t>
            </a:r>
            <a:br>
              <a:rPr lang="de-AT" dirty="0">
                <a:sym typeface="Wingdings" pitchFamily="2" charset="2"/>
              </a:rPr>
            </a:br>
            <a:r>
              <a:rPr lang="de-AT" dirty="0">
                <a:sym typeface="Wingdings" pitchFamily="2" charset="2"/>
              </a:rPr>
              <a:t>		* Heureka/Aha-Erlebnisse</a:t>
            </a:r>
          </a:p>
          <a:p>
            <a:pPr>
              <a:buFont typeface="Wingdings"/>
              <a:buChar char="à"/>
            </a:pPr>
            <a:r>
              <a:rPr lang="de-AT" dirty="0">
                <a:sym typeface="Wingdings" pitchFamily="2" charset="2"/>
              </a:rPr>
              <a:t> klares Methodisches Vorgehen, ritualisierter/strukturierter Kontext (Wiederholung)</a:t>
            </a:r>
            <a:br>
              <a:rPr lang="de-AT" dirty="0">
                <a:sym typeface="Wingdings" pitchFamily="2" charset="2"/>
              </a:rPr>
            </a:br>
            <a:r>
              <a:rPr lang="de-AT" dirty="0">
                <a:sym typeface="Wingdings" pitchFamily="2" charset="2"/>
              </a:rPr>
              <a:t>		zielgerichtete Entwicklung (Prozessstruktur)</a:t>
            </a:r>
          </a:p>
          <a:p>
            <a:pPr>
              <a:buFont typeface="Wingdings"/>
              <a:buChar char="à"/>
            </a:pPr>
            <a:r>
              <a:rPr lang="de-AT" dirty="0"/>
              <a:t> inhaltliche Ergebnisoffenheit und grundsätzliche thematisch-curriculare Vorgabe</a:t>
            </a:r>
          </a:p>
          <a:p>
            <a:pPr>
              <a:buFont typeface="Wingdings"/>
              <a:buChar char="à"/>
            </a:pPr>
            <a:r>
              <a:rPr lang="de-AT" dirty="0"/>
              <a:t> Personales und gruppenbezogenes Moment </a:t>
            </a:r>
          </a:p>
        </p:txBody>
      </p:sp>
    </p:spTree>
    <p:extLst>
      <p:ext uri="{BB962C8B-B14F-4D97-AF65-F5344CB8AC3E}">
        <p14:creationId xmlns:p14="http://schemas.microsoft.com/office/powerpoint/2010/main" val="241822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202002" y="1610312"/>
            <a:ext cx="5933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AT" sz="2400" b="1" dirty="0">
                <a:latin typeface="Calibri" pitchFamily="34" charset="0"/>
                <a:sym typeface="Verdana"/>
              </a:rPr>
              <a:t>Potenzial</a:t>
            </a:r>
          </a:p>
        </p:txBody>
      </p:sp>
      <p:sp>
        <p:nvSpPr>
          <p:cNvPr id="3" name="Rechteck 2"/>
          <p:cNvSpPr/>
          <p:nvPr/>
        </p:nvSpPr>
        <p:spPr>
          <a:xfrm>
            <a:off x="1179322" y="2188663"/>
            <a:ext cx="66450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/>
              <a:t>strukturell: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AT" dirty="0"/>
              <a:t>methodisch elaboriert, schulisch bewährt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AT" dirty="0"/>
              <a:t>klares didaktisches Konzept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AT" dirty="0"/>
              <a:t>VTS-Ausbildung</a:t>
            </a:r>
          </a:p>
          <a:p>
            <a:endParaRPr lang="de-AT" dirty="0"/>
          </a:p>
          <a:p>
            <a:r>
              <a:rPr lang="de-AT" dirty="0"/>
              <a:t>inhaltlich: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AT" dirty="0"/>
              <a:t>Bild- und Medienkompetenz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AT" dirty="0"/>
              <a:t>Sprachliche- und kognitive Entwicklung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AT" dirty="0" smtClean="0"/>
              <a:t>Diversität, Heterogenität, Migration, Inklusive Pädagogik</a:t>
            </a:r>
            <a:endParaRPr lang="de-AT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AT" dirty="0"/>
              <a:t>Gruppendynamik</a:t>
            </a:r>
          </a:p>
        </p:txBody>
      </p:sp>
    </p:spTree>
    <p:extLst>
      <p:ext uri="{BB962C8B-B14F-4D97-AF65-F5344CB8AC3E}">
        <p14:creationId xmlns:p14="http://schemas.microsoft.com/office/powerpoint/2010/main" val="406782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934" y="2602136"/>
            <a:ext cx="2590131" cy="172675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462090" y="1941922"/>
            <a:ext cx="2254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 smtClean="0"/>
              <a:t>Vielen Dank …</a:t>
            </a:r>
            <a:endParaRPr lang="de-AT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2604252" y="4465884"/>
            <a:ext cx="3938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 smtClean="0"/>
              <a:t>… für die Aufmerksamkeit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1096891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746" y="1171575"/>
            <a:ext cx="2857254" cy="50890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feld 2"/>
          <p:cNvSpPr txBox="1"/>
          <p:nvPr/>
        </p:nvSpPr>
        <p:spPr>
          <a:xfrm>
            <a:off x="5438775" y="2590800"/>
            <a:ext cx="3180230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smtClean="0">
                <a:sym typeface="Wingdings" panose="05000000000000000000" pitchFamily="2" charset="2"/>
              </a:rPr>
              <a:t> </a:t>
            </a:r>
            <a:r>
              <a:rPr lang="de-AT" sz="2400" dirty="0" smtClean="0"/>
              <a:t>Multiplikation</a:t>
            </a:r>
          </a:p>
          <a:p>
            <a:endParaRPr lang="de-AT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AT" sz="2400" dirty="0" smtClean="0"/>
              <a:t>Kommunikation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AT" sz="2400" dirty="0" smtClean="0"/>
              <a:t>Technologie:</a:t>
            </a:r>
            <a:br>
              <a:rPr lang="de-AT" sz="2400" dirty="0" smtClean="0"/>
            </a:br>
            <a:r>
              <a:rPr lang="de-AT" sz="2400" dirty="0" smtClean="0"/>
              <a:t>       Instagram</a:t>
            </a:r>
          </a:p>
          <a:p>
            <a:endParaRPr lang="de-AT" dirty="0" smtClean="0"/>
          </a:p>
          <a:p>
            <a:r>
              <a:rPr lang="de-AT" dirty="0" smtClean="0"/>
              <a:t>         </a:t>
            </a:r>
            <a:r>
              <a:rPr lang="de-AT" dirty="0" err="1" smtClean="0"/>
              <a:t>Microblog</a:t>
            </a:r>
            <a:r>
              <a:rPr lang="de-AT" dirty="0" smtClean="0"/>
              <a:t>/audiovisuelle </a:t>
            </a:r>
          </a:p>
          <a:p>
            <a:r>
              <a:rPr lang="de-AT" dirty="0" smtClean="0"/>
              <a:t>         Plattform Soziales Medium</a:t>
            </a:r>
            <a:endParaRPr lang="de-AT" dirty="0"/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973" y="4122360"/>
            <a:ext cx="550306" cy="55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246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914" y="1237048"/>
            <a:ext cx="1214662" cy="1468052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009900" y="1674115"/>
            <a:ext cx="4158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smtClean="0"/>
              <a:t>Bild</a:t>
            </a:r>
          </a:p>
          <a:p>
            <a:r>
              <a:rPr lang="de-AT" sz="2400" dirty="0" smtClean="0"/>
              <a:t>Was ist ein Bild? </a:t>
            </a:r>
            <a:r>
              <a:rPr lang="de-A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~&gt;</a:t>
            </a:r>
            <a:r>
              <a:rPr lang="de-AT" sz="2400" dirty="0" smtClean="0"/>
              <a:t> Bildtheorie </a:t>
            </a:r>
            <a:endParaRPr lang="de-AT" sz="2400" dirty="0"/>
          </a:p>
        </p:txBody>
      </p:sp>
      <p:sp>
        <p:nvSpPr>
          <p:cNvPr id="13" name="Textfeld 12"/>
          <p:cNvSpPr txBox="1"/>
          <p:nvPr/>
        </p:nvSpPr>
        <p:spPr>
          <a:xfrm>
            <a:off x="1541324" y="3362325"/>
            <a:ext cx="67561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smtClean="0"/>
              <a:t>Drei Aspekte:</a:t>
            </a:r>
          </a:p>
          <a:p>
            <a:pPr marL="457200" indent="-457200">
              <a:buFont typeface="+mj-lt"/>
              <a:buAutoNum type="alphaLcParenR"/>
            </a:pPr>
            <a:r>
              <a:rPr lang="de-AT" sz="2400" dirty="0" smtClean="0"/>
              <a:t>Charakteristik des spezifischen Objekts</a:t>
            </a:r>
          </a:p>
          <a:p>
            <a:pPr marL="457200" indent="-457200">
              <a:buFont typeface="+mj-lt"/>
              <a:buAutoNum type="alphaLcParenR"/>
            </a:pPr>
            <a:r>
              <a:rPr lang="de-AT" sz="2400" dirty="0" smtClean="0"/>
              <a:t>Einzigartigkeit/Unikat</a:t>
            </a:r>
          </a:p>
          <a:p>
            <a:pPr marL="457200" indent="-457200">
              <a:buFont typeface="+mj-lt"/>
              <a:buAutoNum type="alphaLcParenR"/>
            </a:pPr>
            <a:r>
              <a:rPr lang="de-AT" sz="2400" dirty="0"/>
              <a:t>t</a:t>
            </a:r>
            <a:r>
              <a:rPr lang="de-AT" sz="2400" dirty="0" smtClean="0"/>
              <a:t>echnologisches Moment der Reproduzierbarkeit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3764678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3813" y="3683345"/>
            <a:ext cx="66239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smtClean="0"/>
              <a:t>b) Unikat</a:t>
            </a:r>
            <a:r>
              <a:rPr lang="de-AT" dirty="0" smtClean="0"/>
              <a:t> (lat. </a:t>
            </a:r>
            <a:r>
              <a:rPr lang="de-AT" dirty="0" err="1"/>
              <a:t>u</a:t>
            </a:r>
            <a:r>
              <a:rPr lang="de-AT" dirty="0" err="1" smtClean="0"/>
              <a:t>nus</a:t>
            </a:r>
            <a:r>
              <a:rPr lang="de-AT" dirty="0" smtClean="0"/>
              <a:t>, einer, ein einziger): Einzigartigkeit eines Objekts,</a:t>
            </a:r>
            <a:br>
              <a:rPr lang="de-AT" dirty="0" smtClean="0"/>
            </a:br>
            <a:r>
              <a:rPr lang="de-AT" dirty="0" smtClean="0"/>
              <a:t>     genuines (Bildungs-)Potenzial des individuellen </a:t>
            </a:r>
            <a:br>
              <a:rPr lang="de-AT" dirty="0" smtClean="0"/>
            </a:br>
            <a:r>
              <a:rPr lang="de-AT" dirty="0" smtClean="0"/>
              <a:t>     Bildes, das auch im didaktischen Setting genutzt </a:t>
            </a:r>
            <a:br>
              <a:rPr lang="de-AT" dirty="0" smtClean="0"/>
            </a:br>
            <a:r>
              <a:rPr lang="de-AT" dirty="0" smtClean="0"/>
              <a:t>     werden kann, insbesondere in der formalen Bildung</a:t>
            </a:r>
            <a:endParaRPr lang="de-AT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1285279" y="1366588"/>
            <a:ext cx="7287522" cy="1477328"/>
            <a:chOff x="1380529" y="1557088"/>
            <a:chExt cx="7287522" cy="1477328"/>
          </a:xfrm>
        </p:grpSpPr>
        <p:sp>
          <p:nvSpPr>
            <p:cNvPr id="4" name="Textfeld 3"/>
            <p:cNvSpPr txBox="1"/>
            <p:nvPr/>
          </p:nvSpPr>
          <p:spPr>
            <a:xfrm>
              <a:off x="1380529" y="1557088"/>
              <a:ext cx="3821303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b="1" dirty="0" smtClean="0"/>
                <a:t>a) Charakteristik:</a:t>
              </a:r>
            </a:p>
            <a:p>
              <a:pPr marL="447675" indent="-266700">
                <a:buFont typeface="Wingdings" panose="05000000000000000000" pitchFamily="2" charset="2"/>
                <a:buChar char="Ø"/>
              </a:pPr>
              <a:r>
                <a:rPr lang="de-AT" dirty="0" smtClean="0"/>
                <a:t>Formalgehalt (Größe, Material, …)</a:t>
              </a:r>
            </a:p>
            <a:p>
              <a:pPr marL="447675" indent="-266700">
                <a:buFont typeface="Wingdings" panose="05000000000000000000" pitchFamily="2" charset="2"/>
                <a:buChar char="Ø"/>
              </a:pPr>
              <a:r>
                <a:rPr lang="de-AT" dirty="0" smtClean="0"/>
                <a:t>Informationsgehalt</a:t>
              </a:r>
            </a:p>
            <a:p>
              <a:pPr marL="447675" indent="-266700">
                <a:buFont typeface="Wingdings" panose="05000000000000000000" pitchFamily="2" charset="2"/>
                <a:buChar char="Ø"/>
              </a:pPr>
              <a:r>
                <a:rPr lang="de-AT" dirty="0" smtClean="0"/>
                <a:t>Emotionsgehalt</a:t>
              </a:r>
            </a:p>
            <a:p>
              <a:pPr marL="447675" indent="-266700">
                <a:buFont typeface="Wingdings" panose="05000000000000000000" pitchFamily="2" charset="2"/>
                <a:buChar char="Ø"/>
              </a:pPr>
              <a:r>
                <a:rPr lang="de-AT" dirty="0" smtClean="0"/>
                <a:t>Ästhetik</a:t>
              </a:r>
              <a:endParaRPr lang="de-AT" dirty="0"/>
            </a:p>
          </p:txBody>
        </p:sp>
        <p:sp>
          <p:nvSpPr>
            <p:cNvPr id="5" name="Geschweifte Klammer rechts 4"/>
            <p:cNvSpPr/>
            <p:nvPr/>
          </p:nvSpPr>
          <p:spPr>
            <a:xfrm>
              <a:off x="5657850" y="1704975"/>
              <a:ext cx="219075" cy="122872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6096000" y="1862821"/>
              <a:ext cx="257205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dirty="0" smtClean="0"/>
                <a:t>- Genuines (Bildungs-)</a:t>
              </a:r>
              <a:br>
                <a:rPr lang="de-AT" dirty="0" smtClean="0"/>
              </a:br>
              <a:r>
                <a:rPr lang="de-AT" dirty="0" smtClean="0"/>
                <a:t>   potenzial der Bilder</a:t>
              </a:r>
            </a:p>
            <a:p>
              <a:r>
                <a:rPr lang="de-AT" dirty="0" smtClean="0"/>
                <a:t>- (kulturelle) Universalität</a:t>
              </a:r>
              <a:endParaRPr lang="de-AT" dirty="0"/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6263056" y="4248789"/>
            <a:ext cx="2509770" cy="1743328"/>
            <a:chOff x="6263056" y="4248789"/>
            <a:chExt cx="2509770" cy="1743328"/>
          </a:xfrm>
        </p:grpSpPr>
        <p:sp>
          <p:nvSpPr>
            <p:cNvPr id="9" name="Gleichschenkliges Dreieck 8"/>
            <p:cNvSpPr/>
            <p:nvPr/>
          </p:nvSpPr>
          <p:spPr>
            <a:xfrm>
              <a:off x="6808323" y="4548372"/>
              <a:ext cx="1440160" cy="1132572"/>
            </a:xfrm>
            <a:prstGeom prst="triangle">
              <a:avLst/>
            </a:prstGeom>
            <a:solidFill>
              <a:schemeClr val="bg1">
                <a:alpha val="85000"/>
              </a:schemeClr>
            </a:solidFill>
            <a:ln w="25400"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7724141" y="5684340"/>
              <a:ext cx="10486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1400" dirty="0" smtClean="0"/>
                <a:t>Lehrende/r</a:t>
              </a:r>
              <a:endParaRPr lang="de-AT" sz="1400" dirty="0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6263056" y="5684340"/>
              <a:ext cx="10486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1400" dirty="0" smtClean="0"/>
                <a:t>Lernende/r</a:t>
              </a:r>
              <a:endParaRPr lang="de-AT" sz="1400" dirty="0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7216491" y="4248789"/>
              <a:ext cx="6222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1400" dirty="0" smtClean="0"/>
                <a:t>Inhalt</a:t>
              </a:r>
              <a:endParaRPr lang="de-AT" sz="1400" dirty="0"/>
            </a:p>
          </p:txBody>
        </p:sp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55529" y="5058620"/>
              <a:ext cx="344210" cy="416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1316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141809" y="1107043"/>
            <a:ext cx="7681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smtClean="0"/>
              <a:t>c) Reproduzierbarkeit:</a:t>
            </a:r>
            <a:br>
              <a:rPr lang="de-AT" b="1" dirty="0" smtClean="0"/>
            </a:br>
            <a:r>
              <a:rPr lang="de-AT" dirty="0" smtClean="0"/>
              <a:t>    Unikat </a:t>
            </a:r>
            <a:r>
              <a:rPr lang="de-AT" dirty="0" smtClean="0">
                <a:sym typeface="Wingdings" panose="05000000000000000000" pitchFamily="2" charset="2"/>
              </a:rPr>
              <a:t> Kopie/Duplikat  Vervielfältigung  Verbreitung bzw. Massenware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266950" y="2048663"/>
            <a:ext cx="1320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smtClean="0"/>
              <a:t>Technologie</a:t>
            </a:r>
            <a:endParaRPr lang="de-AT" b="1" dirty="0"/>
          </a:p>
        </p:txBody>
      </p:sp>
      <p:grpSp>
        <p:nvGrpSpPr>
          <p:cNvPr id="22" name="Gruppieren 21"/>
          <p:cNvGrpSpPr/>
          <p:nvPr/>
        </p:nvGrpSpPr>
        <p:grpSpPr>
          <a:xfrm>
            <a:off x="1958319" y="4159738"/>
            <a:ext cx="5227361" cy="2052638"/>
            <a:chOff x="1556100" y="3938587"/>
            <a:chExt cx="6038150" cy="2344085"/>
          </a:xfrm>
        </p:grpSpPr>
        <p:pic>
          <p:nvPicPr>
            <p:cNvPr id="2050" name="Picture 2" descr="https://upload.wikimedia.org/wikipedia/commons/thumb/4/42/Sharp_MX-M700N.JPG/220px-Sharp_MX-M700N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3900" y="3938587"/>
              <a:ext cx="1530350" cy="1147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s://upload.wikimedia.org/wikipedia/commons/thumb/2/27/Laserfax.JPG/220px-Laserfax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3175" y="3938587"/>
              <a:ext cx="1530350" cy="1147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s://upload.wikimedia.org/wikipedia/commons/thumb/c/c6/Columbia_Druckerpresse_in_der_DASA.JPG/220px-Columbia_Druckerpresse_in_der_DASA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6100" y="3938587"/>
              <a:ext cx="1530350" cy="1147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73028" y="5291389"/>
              <a:ext cx="1982566" cy="991283"/>
            </a:xfrm>
            <a:prstGeom prst="rect">
              <a:avLst/>
            </a:prstGeom>
          </p:spPr>
        </p:pic>
        <p:sp>
          <p:nvSpPr>
            <p:cNvPr id="12" name="Pfeil nach rechts 11"/>
            <p:cNvSpPr/>
            <p:nvPr/>
          </p:nvSpPr>
          <p:spPr>
            <a:xfrm>
              <a:off x="3267075" y="4438650"/>
              <a:ext cx="353578" cy="15001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6" name="Pfeil nach rechts 15"/>
            <p:cNvSpPr/>
            <p:nvPr/>
          </p:nvSpPr>
          <p:spPr>
            <a:xfrm>
              <a:off x="5536047" y="4438650"/>
              <a:ext cx="353578" cy="15001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" name="Rechteckiger Pfeil 12"/>
            <p:cNvSpPr/>
            <p:nvPr/>
          </p:nvSpPr>
          <p:spPr>
            <a:xfrm rot="10800000">
              <a:off x="6191250" y="5366139"/>
              <a:ext cx="637825" cy="495641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tx1"/>
                </a:solidFill>
              </a:endParaRPr>
            </a:p>
          </p:txBody>
        </p:sp>
      </p:grpSp>
      <p:sp>
        <p:nvSpPr>
          <p:cNvPr id="19" name="Rechteckiger Pfeil 18"/>
          <p:cNvSpPr/>
          <p:nvPr/>
        </p:nvSpPr>
        <p:spPr>
          <a:xfrm rot="5400000" flipH="1">
            <a:off x="3956065" y="1433593"/>
            <a:ext cx="565460" cy="120049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grpSp>
        <p:nvGrpSpPr>
          <p:cNvPr id="21" name="Gruppieren 20"/>
          <p:cNvGrpSpPr/>
          <p:nvPr/>
        </p:nvGrpSpPr>
        <p:grpSpPr>
          <a:xfrm>
            <a:off x="609652" y="2965934"/>
            <a:ext cx="7924748" cy="713006"/>
            <a:chOff x="723952" y="2603984"/>
            <a:chExt cx="7924748" cy="713006"/>
          </a:xfrm>
        </p:grpSpPr>
        <p:sp>
          <p:nvSpPr>
            <p:cNvPr id="7" name="Rechteck 6"/>
            <p:cNvSpPr/>
            <p:nvPr/>
          </p:nvSpPr>
          <p:spPr>
            <a:xfrm>
              <a:off x="723952" y="2670659"/>
              <a:ext cx="34395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AT" dirty="0" smtClean="0">
                  <a:sym typeface="Wingdings" panose="05000000000000000000" pitchFamily="2" charset="2"/>
                </a:rPr>
                <a:t> technologische </a:t>
              </a:r>
              <a:r>
                <a:rPr lang="de-AT" dirty="0">
                  <a:sym typeface="Wingdings" panose="05000000000000000000" pitchFamily="2" charset="2"/>
                </a:rPr>
                <a:t>Grundlage </a:t>
              </a:r>
              <a:r>
                <a:rPr lang="de-AT" dirty="0" smtClean="0">
                  <a:sym typeface="Wingdings" panose="05000000000000000000" pitchFamily="2" charset="2"/>
                </a:rPr>
                <a:t>zur </a:t>
              </a:r>
              <a:br>
                <a:rPr lang="de-AT" dirty="0" smtClean="0">
                  <a:sym typeface="Wingdings" panose="05000000000000000000" pitchFamily="2" charset="2"/>
                </a:rPr>
              </a:br>
              <a:r>
                <a:rPr lang="de-AT" dirty="0" smtClean="0">
                  <a:sym typeface="Wingdings" panose="05000000000000000000" pitchFamily="2" charset="2"/>
                </a:rPr>
                <a:t>     Erhöhung der Kanalkapazität</a:t>
              </a:r>
              <a:endParaRPr lang="de-AT" dirty="0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4541006" y="2722788"/>
              <a:ext cx="1135894" cy="4857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smtClean="0"/>
                <a:t>Sender</a:t>
              </a:r>
              <a:endParaRPr lang="de-AT" dirty="0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7436606" y="2722787"/>
              <a:ext cx="1212094" cy="4857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smtClean="0"/>
                <a:t>Empfänger</a:t>
              </a:r>
              <a:endParaRPr lang="de-AT" dirty="0"/>
            </a:p>
          </p:txBody>
        </p:sp>
        <p:cxnSp>
          <p:nvCxnSpPr>
            <p:cNvPr id="17" name="Gerade Verbindung mit Pfeil 16"/>
            <p:cNvCxnSpPr>
              <a:stCxn id="14" idx="3"/>
              <a:endCxn id="20" idx="1"/>
            </p:cNvCxnSpPr>
            <p:nvPr/>
          </p:nvCxnSpPr>
          <p:spPr>
            <a:xfrm flipV="1">
              <a:off x="5676900" y="2965675"/>
              <a:ext cx="1759706" cy="1"/>
            </a:xfrm>
            <a:prstGeom prst="straightConnector1">
              <a:avLst/>
            </a:prstGeom>
            <a:ln w="444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feld 17"/>
            <p:cNvSpPr txBox="1"/>
            <p:nvPr/>
          </p:nvSpPr>
          <p:spPr>
            <a:xfrm>
              <a:off x="6200775" y="2603984"/>
              <a:ext cx="696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dirty="0" smtClean="0"/>
                <a:t>Kanal</a:t>
              </a:r>
              <a:endParaRPr lang="de-AT" dirty="0"/>
            </a:p>
          </p:txBody>
        </p:sp>
      </p:grpSp>
    </p:spTree>
    <p:extLst>
      <p:ext uri="{BB962C8B-B14F-4D97-AF65-F5344CB8AC3E}">
        <p14:creationId xmlns:p14="http://schemas.microsoft.com/office/powerpoint/2010/main" val="833422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/>
        </p:nvGrpSpPr>
        <p:grpSpPr>
          <a:xfrm>
            <a:off x="1071792" y="1276350"/>
            <a:ext cx="2333396" cy="2541032"/>
            <a:chOff x="1885950" y="1485900"/>
            <a:chExt cx="2333396" cy="2541032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3800" y="1485900"/>
              <a:ext cx="1677638" cy="217170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  <p:sp>
          <p:nvSpPr>
            <p:cNvPr id="14" name="Textfeld 13"/>
            <p:cNvSpPr txBox="1"/>
            <p:nvPr/>
          </p:nvSpPr>
          <p:spPr>
            <a:xfrm>
              <a:off x="1885950" y="3657600"/>
              <a:ext cx="23333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dirty="0" smtClean="0"/>
                <a:t>Walter Benjamin, 1936</a:t>
              </a:r>
              <a:endParaRPr lang="de-AT" dirty="0"/>
            </a:p>
          </p:txBody>
        </p:sp>
      </p:grpSp>
      <p:sp>
        <p:nvSpPr>
          <p:cNvPr id="16" name="Rechteck 15"/>
          <p:cNvSpPr/>
          <p:nvPr/>
        </p:nvSpPr>
        <p:spPr>
          <a:xfrm>
            <a:off x="366803" y="4226682"/>
            <a:ext cx="312983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i="1" dirty="0" smtClean="0"/>
              <a:t>Bild</a:t>
            </a:r>
          </a:p>
          <a:p>
            <a:r>
              <a:rPr lang="de-AT" sz="2400" i="1" dirty="0">
                <a:sym typeface="Wingdings" panose="05000000000000000000" pitchFamily="2" charset="2"/>
              </a:rPr>
              <a:t> </a:t>
            </a:r>
            <a:r>
              <a:rPr lang="de-AT" sz="2400" i="1" dirty="0" smtClean="0">
                <a:sym typeface="Wingdings" panose="05000000000000000000" pitchFamily="2" charset="2"/>
              </a:rPr>
              <a:t>   Reproduzierbarkeit</a:t>
            </a:r>
          </a:p>
          <a:p>
            <a:r>
              <a:rPr lang="de-AT" sz="2400" i="1" dirty="0" smtClean="0">
                <a:sym typeface="Wingdings" panose="05000000000000000000" pitchFamily="2" charset="2"/>
              </a:rPr>
              <a:t>         Virtualisierung </a:t>
            </a:r>
          </a:p>
          <a:p>
            <a:r>
              <a:rPr lang="de-AT" sz="2400" i="1" dirty="0">
                <a:sym typeface="Wingdings" panose="05000000000000000000" pitchFamily="2" charset="2"/>
              </a:rPr>
              <a:t> </a:t>
            </a:r>
            <a:r>
              <a:rPr lang="de-AT" sz="2400" i="1" dirty="0" smtClean="0">
                <a:sym typeface="Wingdings" panose="05000000000000000000" pitchFamily="2" charset="2"/>
              </a:rPr>
              <a:t>             </a:t>
            </a:r>
            <a:r>
              <a:rPr lang="de-AT" sz="2400" b="1" i="1" dirty="0" smtClean="0">
                <a:sym typeface="Wingdings" panose="05000000000000000000" pitchFamily="2" charset="2"/>
              </a:rPr>
              <a:t>Bildräume</a:t>
            </a:r>
          </a:p>
        </p:txBody>
      </p:sp>
      <p:grpSp>
        <p:nvGrpSpPr>
          <p:cNvPr id="7" name="Gruppieren 6"/>
          <p:cNvGrpSpPr/>
          <p:nvPr/>
        </p:nvGrpSpPr>
        <p:grpSpPr>
          <a:xfrm>
            <a:off x="4314825" y="2733675"/>
            <a:ext cx="4612558" cy="3431645"/>
            <a:chOff x="4162425" y="2562225"/>
            <a:chExt cx="4612558" cy="3431645"/>
          </a:xfrm>
        </p:grpSpPr>
        <p:grpSp>
          <p:nvGrpSpPr>
            <p:cNvPr id="17" name="Gruppieren 1"/>
            <p:cNvGrpSpPr/>
            <p:nvPr/>
          </p:nvGrpSpPr>
          <p:grpSpPr>
            <a:xfrm>
              <a:off x="4162425" y="2562225"/>
              <a:ext cx="4612558" cy="3116247"/>
              <a:chOff x="1475656" y="1928128"/>
              <a:chExt cx="5868652" cy="3929343"/>
            </a:xfrm>
          </p:grpSpPr>
          <p:pic>
            <p:nvPicPr>
              <p:cNvPr id="18" name="Picture 2" descr="http://www.blogcdn.com/de.engadget.com/media/2011/11/carousel24-hrs-photos-installatie-erik-kessels-c-gijs-van-den-bergbbb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475656" y="1928128"/>
                <a:ext cx="5715000" cy="3648076"/>
              </a:xfrm>
              <a:prstGeom prst="rect">
                <a:avLst/>
              </a:prstGeom>
              <a:noFill/>
            </p:spPr>
          </p:pic>
          <p:sp>
            <p:nvSpPr>
              <p:cNvPr id="19" name="Rechteck 18"/>
              <p:cNvSpPr/>
              <p:nvPr/>
            </p:nvSpPr>
            <p:spPr>
              <a:xfrm>
                <a:off x="1475656" y="5585813"/>
                <a:ext cx="5868652" cy="271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AT" sz="800" dirty="0" smtClean="0"/>
                  <a:t>http://de.engadget.com/2011/11/15/foto-uploads-auf-flickr-fullen-auf-papier-abgezogen-nach-drei-st/</a:t>
                </a:r>
                <a:endParaRPr lang="de-AT" sz="800" dirty="0"/>
              </a:p>
            </p:txBody>
          </p:sp>
        </p:grpSp>
        <p:sp>
          <p:nvSpPr>
            <p:cNvPr id="20" name="Rechteck 19"/>
            <p:cNvSpPr/>
            <p:nvPr/>
          </p:nvSpPr>
          <p:spPr>
            <a:xfrm rot="10800000" flipV="1">
              <a:off x="4162425" y="5686093"/>
              <a:ext cx="337921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AT" sz="1400" dirty="0" smtClean="0"/>
                <a:t>Erik Kessler (</a:t>
              </a:r>
              <a:r>
                <a:rPr lang="de-AT" sz="1400" dirty="0" err="1" smtClean="0"/>
                <a:t>Foam</a:t>
              </a:r>
              <a:r>
                <a:rPr lang="de-AT" sz="1400" dirty="0" smtClean="0"/>
                <a:t> Gallery, Amsterdam)</a:t>
              </a:r>
              <a:endParaRPr lang="de-AT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80554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143873" y="1762312"/>
            <a:ext cx="313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Zeitgleich mit Walter Benjamin:</a:t>
            </a:r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1143873" y="1076325"/>
            <a:ext cx="51054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 smtClean="0"/>
              <a:t>Rezeption im Bildungsbereich</a:t>
            </a:r>
            <a:endParaRPr lang="de-AT" sz="3200" dirty="0"/>
          </a:p>
        </p:txBody>
      </p:sp>
      <p:pic>
        <p:nvPicPr>
          <p:cNvPr id="5122" name="Picture 2" descr="https://upload.wikimedia.org/wikipedia/commons/thumb/9/9e/Otto_Neurath.jpg/220px-Otto_Neura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288" y="1814311"/>
            <a:ext cx="1202087" cy="174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6192141" y="1757161"/>
            <a:ext cx="1485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b="1" dirty="0"/>
              <a:t>Otto Neurath </a:t>
            </a:r>
            <a:endParaRPr lang="de-AT" b="1" dirty="0" smtClean="0"/>
          </a:p>
          <a:p>
            <a:r>
              <a:rPr lang="de-AT" dirty="0" smtClean="0"/>
              <a:t>(1882-1945)</a:t>
            </a:r>
            <a:endParaRPr lang="de-AT" dirty="0"/>
          </a:p>
        </p:txBody>
      </p:sp>
      <p:sp>
        <p:nvSpPr>
          <p:cNvPr id="8" name="Rechteck 7"/>
          <p:cNvSpPr/>
          <p:nvPr/>
        </p:nvSpPr>
        <p:spPr>
          <a:xfrm>
            <a:off x="6239785" y="2433436"/>
            <a:ext cx="2771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/>
              <a:t>Nationalökonom, </a:t>
            </a:r>
            <a:endParaRPr lang="de-AT" dirty="0" smtClean="0"/>
          </a:p>
          <a:p>
            <a:r>
              <a:rPr lang="de-AT" dirty="0" smtClean="0"/>
              <a:t>Wissenschaftstheoretiker</a:t>
            </a:r>
          </a:p>
          <a:p>
            <a:r>
              <a:rPr lang="de-AT" dirty="0" smtClean="0"/>
              <a:t>Arbeiter- </a:t>
            </a:r>
            <a:r>
              <a:rPr lang="de-AT" dirty="0"/>
              <a:t>und </a:t>
            </a:r>
            <a:r>
              <a:rPr lang="de-AT" dirty="0" smtClean="0"/>
              <a:t>Volksbildner</a:t>
            </a:r>
          </a:p>
          <a:p>
            <a:r>
              <a:rPr lang="de-AT" dirty="0" smtClean="0"/>
              <a:t>Wiener Kreis</a:t>
            </a:r>
            <a:endParaRPr lang="de-AT" dirty="0"/>
          </a:p>
        </p:txBody>
      </p:sp>
      <p:sp>
        <p:nvSpPr>
          <p:cNvPr id="10" name="Rechteck 9"/>
          <p:cNvSpPr/>
          <p:nvPr/>
        </p:nvSpPr>
        <p:spPr>
          <a:xfrm>
            <a:off x="285750" y="2663952"/>
            <a:ext cx="64960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b="1" dirty="0"/>
              <a:t>Bildpädagogik</a:t>
            </a:r>
            <a:r>
              <a:rPr lang="de-AT" dirty="0"/>
              <a:t>: Die Wiener Methode </a:t>
            </a:r>
            <a:r>
              <a:rPr lang="de-AT" dirty="0" smtClean="0"/>
              <a:t>der</a:t>
            </a:r>
          </a:p>
          <a:p>
            <a:r>
              <a:rPr lang="de-AT" dirty="0" smtClean="0"/>
              <a:t>        Bildstatistik </a:t>
            </a:r>
            <a:r>
              <a:rPr lang="de-AT" dirty="0"/>
              <a:t>oder </a:t>
            </a:r>
            <a:r>
              <a:rPr lang="de-AT" dirty="0" err="1" smtClean="0"/>
              <a:t>Isotype</a:t>
            </a:r>
            <a:r>
              <a:rPr lang="de-AT" dirty="0" smtClean="0"/>
              <a:t> (</a:t>
            </a:r>
            <a:r>
              <a:rPr lang="en-US" i="1" dirty="0" smtClean="0"/>
              <a:t>International</a:t>
            </a:r>
            <a:br>
              <a:rPr lang="en-US" i="1" dirty="0" smtClean="0"/>
            </a:br>
            <a:r>
              <a:rPr lang="en-US" i="1" dirty="0" smtClean="0"/>
              <a:t>        </a:t>
            </a:r>
            <a:r>
              <a:rPr lang="en-US" i="1" dirty="0"/>
              <a:t>System of </a:t>
            </a:r>
            <a:r>
              <a:rPr lang="en-US" i="1" dirty="0" err="1"/>
              <a:t>TYpographic</a:t>
            </a:r>
            <a:r>
              <a:rPr lang="en-US" i="1" dirty="0"/>
              <a:t> Picture </a:t>
            </a:r>
            <a:r>
              <a:rPr lang="en-US" i="1" dirty="0" smtClean="0"/>
              <a:t>Education)</a:t>
            </a:r>
            <a:endParaRPr lang="de-AT" dirty="0"/>
          </a:p>
        </p:txBody>
      </p:sp>
      <p:sp>
        <p:nvSpPr>
          <p:cNvPr id="12" name="Rechteck 11"/>
          <p:cNvSpPr/>
          <p:nvPr/>
        </p:nvSpPr>
        <p:spPr>
          <a:xfrm>
            <a:off x="285750" y="3794283"/>
            <a:ext cx="82200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/>
              <a:t>- zur </a:t>
            </a:r>
            <a:r>
              <a:rPr lang="de-AT" dirty="0"/>
              <a:t>intellektuellen Eigentätigkeit aktivieren </a:t>
            </a:r>
            <a:endParaRPr lang="de-AT" dirty="0" smtClean="0"/>
          </a:p>
          <a:p>
            <a:r>
              <a:rPr lang="de-AT" dirty="0" smtClean="0"/>
              <a:t>- eine </a:t>
            </a:r>
            <a:r>
              <a:rPr lang="de-AT" dirty="0"/>
              <a:t>eigene Bildungskultur </a:t>
            </a:r>
            <a:r>
              <a:rPr lang="de-AT" dirty="0" smtClean="0"/>
              <a:t>entwickeln</a:t>
            </a:r>
          </a:p>
          <a:p>
            <a:r>
              <a:rPr lang="de-AT" dirty="0" smtClean="0"/>
              <a:t>- als Vermittlungsmethode </a:t>
            </a:r>
            <a:r>
              <a:rPr lang="de-AT" dirty="0"/>
              <a:t>im Hinblick auf Bildungsbemühungen, die ihrem Anspruch 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  nach </a:t>
            </a:r>
            <a:r>
              <a:rPr lang="de-AT" dirty="0"/>
              <a:t>nicht suggestiv, imperativ oder wertend sein </a:t>
            </a:r>
            <a:r>
              <a:rPr lang="de-AT" dirty="0" smtClean="0"/>
              <a:t>wollen</a:t>
            </a:r>
          </a:p>
          <a:p>
            <a:endParaRPr lang="de-AT" dirty="0" smtClean="0"/>
          </a:p>
          <a:p>
            <a:r>
              <a:rPr lang="de-AT" dirty="0"/>
              <a:t>Versuche </a:t>
            </a:r>
            <a:r>
              <a:rPr lang="de-AT" dirty="0" smtClean="0"/>
              <a:t>in </a:t>
            </a:r>
            <a:r>
              <a:rPr lang="de-AT" dirty="0"/>
              <a:t>Wiener </a:t>
            </a:r>
            <a:r>
              <a:rPr lang="de-AT" dirty="0" smtClean="0"/>
              <a:t>Schulen</a:t>
            </a:r>
          </a:p>
          <a:p>
            <a:r>
              <a:rPr lang="de-AT" dirty="0" smtClean="0"/>
              <a:t>1929: Kinderbuch</a:t>
            </a:r>
            <a:r>
              <a:rPr lang="de-AT" dirty="0"/>
              <a:t>, </a:t>
            </a:r>
            <a:r>
              <a:rPr lang="de-AT" i="1" dirty="0"/>
              <a:t>Die bunte Welt</a:t>
            </a:r>
            <a:r>
              <a:rPr lang="de-AT" dirty="0"/>
              <a:t>.</a:t>
            </a:r>
          </a:p>
        </p:txBody>
      </p:sp>
      <p:pic>
        <p:nvPicPr>
          <p:cNvPr id="5124" name="Picture 4" descr="https://upload.wikimedia.org/wikipedia/commons/thumb/d/da/Basic_by_Isotype.jpg/220px-Basic_by_Isoty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4865160"/>
            <a:ext cx="1296310" cy="96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eck 13"/>
          <p:cNvSpPr/>
          <p:nvPr/>
        </p:nvSpPr>
        <p:spPr>
          <a:xfrm>
            <a:off x="304800" y="6044683"/>
            <a:ext cx="85534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1200" dirty="0"/>
              <a:t>Groß, Angelique: Die Bildpädagogik Otto Neuraths. Methodische Prinzipien der Darstellung von Wissen. </a:t>
            </a:r>
            <a:r>
              <a:rPr lang="de-AT" sz="1200" dirty="0" smtClean="0"/>
              <a:t>Springer</a:t>
            </a:r>
            <a:r>
              <a:rPr lang="de-AT" sz="1200" dirty="0"/>
              <a:t>. Heidelberg 2015</a:t>
            </a:r>
          </a:p>
        </p:txBody>
      </p:sp>
    </p:spTree>
    <p:extLst>
      <p:ext uri="{BB962C8B-B14F-4D97-AF65-F5344CB8AC3E}">
        <p14:creationId xmlns:p14="http://schemas.microsoft.com/office/powerpoint/2010/main" val="3210531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1009</Words>
  <Application>Microsoft Macintosh PowerPoint</Application>
  <PresentationFormat>Bildschirmpräsentation (4:3)</PresentationFormat>
  <Paragraphs>294</Paragraphs>
  <Slides>38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39" baseType="lpstr"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Kraler</dc:creator>
  <cp:lastModifiedBy>Angelika Jung</cp:lastModifiedBy>
  <cp:revision>138</cp:revision>
  <dcterms:created xsi:type="dcterms:W3CDTF">2016-01-16T18:10:56Z</dcterms:created>
  <dcterms:modified xsi:type="dcterms:W3CDTF">2017-01-25T09:31:03Z</dcterms:modified>
</cp:coreProperties>
</file>